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268" r:id="rId5"/>
    <p:sldId id="278" r:id="rId6"/>
    <p:sldId id="279" r:id="rId7"/>
  </p:sldIdLst>
  <p:sldSz cx="6858000" cy="9144000" type="letter"/>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ACA5"/>
    <a:srgbClr val="6A0D22"/>
    <a:srgbClr val="531E51"/>
    <a:srgbClr val="103A5E"/>
    <a:srgbClr val="4C9E99"/>
    <a:srgbClr val="3C807D"/>
    <a:srgbClr val="791027"/>
    <a:srgbClr val="636462"/>
    <a:srgbClr val="50A69F"/>
    <a:srgbClr val="53AE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48" autoAdjust="0"/>
    <p:restoredTop sz="96357" autoAdjust="0"/>
  </p:normalViewPr>
  <p:slideViewPr>
    <p:cSldViewPr snapToGrid="0" snapToObjects="1">
      <p:cViewPr>
        <p:scale>
          <a:sx n="75" d="100"/>
          <a:sy n="75" d="100"/>
        </p:scale>
        <p:origin x="1772" y="-684"/>
      </p:cViewPr>
      <p:guideLst>
        <p:guide orient="horz" pos="2880"/>
        <p:guide pos="2160"/>
      </p:guideLst>
    </p:cSldViewPr>
  </p:slideViewPr>
  <p:outlineViewPr>
    <p:cViewPr>
      <p:scale>
        <a:sx n="33" d="100"/>
        <a:sy n="33" d="100"/>
      </p:scale>
      <p:origin x="0" y="-23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03B9B9-8B3F-854B-A5A0-466DC13C4564}" type="datetimeFigureOut">
              <a:rPr lang="en-US" smtClean="0"/>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0D9E4D-4A74-CA44-843D-B487B4123182}" type="slidenum">
              <a:rPr lang="en-US" smtClean="0"/>
              <a:t>‹#›</a:t>
            </a:fld>
            <a:endParaRPr lang="en-US" dirty="0"/>
          </a:p>
        </p:txBody>
      </p:sp>
    </p:spTree>
    <p:extLst>
      <p:ext uri="{BB962C8B-B14F-4D97-AF65-F5344CB8AC3E}">
        <p14:creationId xmlns:p14="http://schemas.microsoft.com/office/powerpoint/2010/main" val="11788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03B9B9-8B3F-854B-A5A0-466DC13C4564}" type="datetimeFigureOut">
              <a:rPr lang="en-US" smtClean="0"/>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0D9E4D-4A74-CA44-843D-B487B4123182}" type="slidenum">
              <a:rPr lang="en-US" smtClean="0"/>
              <a:t>‹#›</a:t>
            </a:fld>
            <a:endParaRPr lang="en-US" dirty="0"/>
          </a:p>
        </p:txBody>
      </p:sp>
    </p:spTree>
    <p:extLst>
      <p:ext uri="{BB962C8B-B14F-4D97-AF65-F5344CB8AC3E}">
        <p14:creationId xmlns:p14="http://schemas.microsoft.com/office/powerpoint/2010/main" val="348909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03B9B9-8B3F-854B-A5A0-466DC13C4564}" type="datetimeFigureOut">
              <a:rPr lang="en-US" smtClean="0"/>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0D9E4D-4A74-CA44-843D-B487B4123182}" type="slidenum">
              <a:rPr lang="en-US" smtClean="0"/>
              <a:t>‹#›</a:t>
            </a:fld>
            <a:endParaRPr lang="en-US" dirty="0"/>
          </a:p>
        </p:txBody>
      </p:sp>
    </p:spTree>
    <p:extLst>
      <p:ext uri="{BB962C8B-B14F-4D97-AF65-F5344CB8AC3E}">
        <p14:creationId xmlns:p14="http://schemas.microsoft.com/office/powerpoint/2010/main" val="3049307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03B9B9-8B3F-854B-A5A0-466DC13C4564}" type="datetimeFigureOut">
              <a:rPr lang="en-US" smtClean="0"/>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0D9E4D-4A74-CA44-843D-B487B4123182}" type="slidenum">
              <a:rPr lang="en-US" smtClean="0"/>
              <a:t>‹#›</a:t>
            </a:fld>
            <a:endParaRPr lang="en-US" dirty="0"/>
          </a:p>
        </p:txBody>
      </p:sp>
    </p:spTree>
    <p:extLst>
      <p:ext uri="{BB962C8B-B14F-4D97-AF65-F5344CB8AC3E}">
        <p14:creationId xmlns:p14="http://schemas.microsoft.com/office/powerpoint/2010/main" val="603659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03B9B9-8B3F-854B-A5A0-466DC13C4564}" type="datetimeFigureOut">
              <a:rPr lang="en-US" smtClean="0"/>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0D9E4D-4A74-CA44-843D-B487B4123182}" type="slidenum">
              <a:rPr lang="en-US" smtClean="0"/>
              <a:t>‹#›</a:t>
            </a:fld>
            <a:endParaRPr lang="en-US" dirty="0"/>
          </a:p>
        </p:txBody>
      </p:sp>
    </p:spTree>
    <p:extLst>
      <p:ext uri="{BB962C8B-B14F-4D97-AF65-F5344CB8AC3E}">
        <p14:creationId xmlns:p14="http://schemas.microsoft.com/office/powerpoint/2010/main" val="474038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03B9B9-8B3F-854B-A5A0-466DC13C4564}" type="datetimeFigureOut">
              <a:rPr lang="en-US" smtClean="0"/>
              <a:t>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0D9E4D-4A74-CA44-843D-B487B4123182}" type="slidenum">
              <a:rPr lang="en-US" smtClean="0"/>
              <a:t>‹#›</a:t>
            </a:fld>
            <a:endParaRPr lang="en-US" dirty="0"/>
          </a:p>
        </p:txBody>
      </p:sp>
    </p:spTree>
    <p:extLst>
      <p:ext uri="{BB962C8B-B14F-4D97-AF65-F5344CB8AC3E}">
        <p14:creationId xmlns:p14="http://schemas.microsoft.com/office/powerpoint/2010/main" val="3157775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03B9B9-8B3F-854B-A5A0-466DC13C4564}" type="datetimeFigureOut">
              <a:rPr lang="en-US" smtClean="0"/>
              <a:t>6/10/2022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0D9E4D-4A74-CA44-843D-B487B4123182}" type="slidenum">
              <a:rPr lang="en-US" smtClean="0"/>
              <a:t>‹#›</a:t>
            </a:fld>
            <a:endParaRPr lang="en-US" dirty="0"/>
          </a:p>
        </p:txBody>
      </p:sp>
    </p:spTree>
    <p:extLst>
      <p:ext uri="{BB962C8B-B14F-4D97-AF65-F5344CB8AC3E}">
        <p14:creationId xmlns:p14="http://schemas.microsoft.com/office/powerpoint/2010/main" val="2882843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03B9B9-8B3F-854B-A5A0-466DC13C4564}" type="datetimeFigureOut">
              <a:rPr lang="en-US" smtClean="0"/>
              <a:t>6/10/2022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0D9E4D-4A74-CA44-843D-B487B4123182}" type="slidenum">
              <a:rPr lang="en-US" smtClean="0"/>
              <a:t>‹#›</a:t>
            </a:fld>
            <a:endParaRPr lang="en-US" dirty="0"/>
          </a:p>
        </p:txBody>
      </p:sp>
    </p:spTree>
    <p:extLst>
      <p:ext uri="{BB962C8B-B14F-4D97-AF65-F5344CB8AC3E}">
        <p14:creationId xmlns:p14="http://schemas.microsoft.com/office/powerpoint/2010/main" val="208305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3B9B9-8B3F-854B-A5A0-466DC13C4564}" type="datetimeFigureOut">
              <a:rPr lang="en-US" smtClean="0"/>
              <a:t>6/10/2022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0D9E4D-4A74-CA44-843D-B487B4123182}" type="slidenum">
              <a:rPr lang="en-US" smtClean="0"/>
              <a:t>‹#›</a:t>
            </a:fld>
            <a:endParaRPr lang="en-US" dirty="0"/>
          </a:p>
        </p:txBody>
      </p:sp>
    </p:spTree>
    <p:extLst>
      <p:ext uri="{BB962C8B-B14F-4D97-AF65-F5344CB8AC3E}">
        <p14:creationId xmlns:p14="http://schemas.microsoft.com/office/powerpoint/2010/main" val="180571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F03B9B9-8B3F-854B-A5A0-466DC13C4564}" type="datetimeFigureOut">
              <a:rPr lang="en-US" smtClean="0"/>
              <a:t>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0D9E4D-4A74-CA44-843D-B487B4123182}" type="slidenum">
              <a:rPr lang="en-US" smtClean="0"/>
              <a:t>‹#›</a:t>
            </a:fld>
            <a:endParaRPr lang="en-US" dirty="0"/>
          </a:p>
        </p:txBody>
      </p:sp>
    </p:spTree>
    <p:extLst>
      <p:ext uri="{BB962C8B-B14F-4D97-AF65-F5344CB8AC3E}">
        <p14:creationId xmlns:p14="http://schemas.microsoft.com/office/powerpoint/2010/main" val="2816105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F03B9B9-8B3F-854B-A5A0-466DC13C4564}" type="datetimeFigureOut">
              <a:rPr lang="en-US" smtClean="0"/>
              <a:t>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0D9E4D-4A74-CA44-843D-B487B4123182}" type="slidenum">
              <a:rPr lang="en-US" smtClean="0"/>
              <a:t>‹#›</a:t>
            </a:fld>
            <a:endParaRPr lang="en-US" dirty="0"/>
          </a:p>
        </p:txBody>
      </p:sp>
    </p:spTree>
    <p:extLst>
      <p:ext uri="{BB962C8B-B14F-4D97-AF65-F5344CB8AC3E}">
        <p14:creationId xmlns:p14="http://schemas.microsoft.com/office/powerpoint/2010/main" val="3815858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6/10/2022</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036168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xml"/><Relationship Id="rId18" Type="http://schemas.openxmlformats.org/officeDocument/2006/relationships/hyperlink" Target="https://wedocs.unep.org/bitstream/handle/20.500.11822/40110/Key%20Messages%20and%20Recommendations%20-%20Formatted.pdf?sequence=1&amp;isAllowed=y" TargetMode="Externa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hyperlink" Target="https://www.youtube.com/watch?v=yf3gQBJF6YU" TargetMode="External"/><Relationship Id="rId2" Type="http://schemas.openxmlformats.org/officeDocument/2006/relationships/tags" Target="../tags/tag2.xml"/><Relationship Id="rId16" Type="http://schemas.openxmlformats.org/officeDocument/2006/relationships/hyperlink" Target="https://www.youtube.com/watch?v=yMmTEEkdnhs" TargetMode="Externa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hyperlink" Target="https://www.youtube.com/watch?v=5aqpSCTQiQM" TargetMode="External"/><Relationship Id="rId10" Type="http://schemas.openxmlformats.org/officeDocument/2006/relationships/tags" Target="../tags/tag10.xml"/><Relationship Id="rId19" Type="http://schemas.openxmlformats.org/officeDocument/2006/relationships/image" Target="../media/image2.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hyperlink" Target="https://www.stockholm50.report/unlocking-a-better-future.pdf" TargetMode="Externa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hyperlink" Target="https://twitter.com/StockholmPlus50/status/1532285847445327872?s=20&amp;t=bVoPKUCtaKb-UwFLUE6M_A" TargetMode="External"/><Relationship Id="rId2" Type="http://schemas.openxmlformats.org/officeDocument/2006/relationships/tags" Target="../tags/tag14.xml"/><Relationship Id="rId16" Type="http://schemas.openxmlformats.org/officeDocument/2006/relationships/image" Target="../media/image3.jpe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1.png"/><Relationship Id="rId5" Type="http://schemas.openxmlformats.org/officeDocument/2006/relationships/tags" Target="../tags/tag17.xml"/><Relationship Id="rId15" Type="http://schemas.openxmlformats.org/officeDocument/2006/relationships/hyperlink" Target="https://vimeo.com/715561818?embedded=true&amp;source=vimeo_logo&amp;owner=17729181" TargetMode="External"/><Relationship Id="rId10" Type="http://schemas.openxmlformats.org/officeDocument/2006/relationships/slideLayout" Target="../slideLayouts/slideLayout1.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hyperlink" Target="https://www.youthstockholm50.global/_files/ugd/4658f6_826352d2e1de48c0b380e3f1a06bd982.pdf" TargetMode="External"/></Relationships>
</file>

<file path=ppt/slides/_rels/slide3.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hyperlink" Target="https://www.canada.ca/fr/environnement-changement-climatique/nouvelles/2022/06/le-ministre-guilbeault-conclut-ses-reunions-europeennes-sur-le-climat-et-lenvironnement-par-la-reunion-stockholm50-de-lonu.html" TargetMode="Externa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hyperlink" Target="https://www.newswire.ca/fr/news-releases/le-canada-et-l-inde-signent-un-protocole-d-entente-pour-renforcer-leur-collaboration-a-l-egard-de-la-protection-de-l-environnement-et-de-l-action-climatique-891069317.html" TargetMode="External"/><Relationship Id="rId17" Type="http://schemas.openxmlformats.org/officeDocument/2006/relationships/hyperlink" Target="https://www.hindustantimes.com/world-news/50-years-since-stockholm-conference-calls-grow-to-act-on-fossil-fuels-101654281023876.html" TargetMode="External"/><Relationship Id="rId2" Type="http://schemas.openxmlformats.org/officeDocument/2006/relationships/tags" Target="../tags/tag23.xml"/><Relationship Id="rId16" Type="http://schemas.openxmlformats.org/officeDocument/2006/relationships/hyperlink" Target="https://wwf.panda.org/wwf_news/press_releases/local_press_releases/?5748441/WWF-reaction-to-50th-anniversary-conference-of-the-UN-Environment-Programme-Stockholm-50" TargetMode="Externa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hyperlink" Target="https://www.youtube.com/watch?v=5aqpSCTQiQM&amp;t=1s" TargetMode="External"/><Relationship Id="rId5" Type="http://schemas.openxmlformats.org/officeDocument/2006/relationships/tags" Target="../tags/tag26.xml"/><Relationship Id="rId15" Type="http://schemas.openxmlformats.org/officeDocument/2006/relationships/hyperlink" Target="https://fossilfueltreaty.org/stockholm50" TargetMode="External"/><Relationship Id="rId10" Type="http://schemas.openxmlformats.org/officeDocument/2006/relationships/image" Target="../media/image1.png"/><Relationship Id="rId4" Type="http://schemas.openxmlformats.org/officeDocument/2006/relationships/tags" Target="../tags/tag25.xml"/><Relationship Id="rId9" Type="http://schemas.openxmlformats.org/officeDocument/2006/relationships/slideLayout" Target="../slideLayouts/slideLayout1.xml"/><Relationship Id="rId14" Type="http://schemas.openxmlformats.org/officeDocument/2006/relationships/hyperlink" Target="https://solarimpulse.com/actualites/climat-pour-qu-il-n-y-ait-pas-de-stockholm-100?changelang=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E608A47-8BAC-5A45-9D20-186CAFA62338}"/>
              </a:ext>
              <a:ext uri="{C183D7F6-B498-43B3-948B-1728B52AA6E4}">
                <adec:decorative xmlns:adec="http://schemas.microsoft.com/office/drawing/2017/decorative" val="1"/>
              </a:ext>
            </a:extLst>
          </p:cNvPr>
          <p:cNvSpPr/>
          <p:nvPr>
            <p:custDataLst>
              <p:tags r:id="rId1"/>
            </p:custDataLst>
          </p:nvPr>
        </p:nvSpPr>
        <p:spPr>
          <a:xfrm>
            <a:off x="0" y="8817574"/>
            <a:ext cx="6858000" cy="307777"/>
          </a:xfrm>
          <a:prstGeom prst="rect">
            <a:avLst/>
          </a:pr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 name="Rectangle 23">
            <a:extLst>
              <a:ext uri="{FF2B5EF4-FFF2-40B4-BE49-F238E27FC236}">
                <a16:creationId xmlns:a16="http://schemas.microsoft.com/office/drawing/2014/main" id="{BFFB9A6F-843A-0943-8BFC-6FF093FA9FEC}"/>
              </a:ext>
              <a:ext uri="{C183D7F6-B498-43B3-948B-1728B52AA6E4}">
                <adec:decorative xmlns:adec="http://schemas.microsoft.com/office/drawing/2017/decorative" val="1"/>
              </a:ext>
            </a:extLst>
          </p:cNvPr>
          <p:cNvSpPr/>
          <p:nvPr>
            <p:custDataLst>
              <p:tags r:id="rId2"/>
            </p:custDataLst>
          </p:nvPr>
        </p:nvSpPr>
        <p:spPr>
          <a:xfrm flipV="1">
            <a:off x="0" y="9118283"/>
            <a:ext cx="6858000" cy="25717"/>
          </a:xfrm>
          <a:prstGeom prst="rect">
            <a:avLst/>
          </a:prstGeom>
          <a:solidFill>
            <a:srgbClr val="9E9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30" name="Group 29">
            <a:extLst>
              <a:ext uri="{FF2B5EF4-FFF2-40B4-BE49-F238E27FC236}">
                <a16:creationId xmlns:a16="http://schemas.microsoft.com/office/drawing/2014/main" id="{9A37399C-6C60-4B90-BE83-52E1090FC198}"/>
              </a:ext>
              <a:ext uri="{C183D7F6-B498-43B3-948B-1728B52AA6E4}">
                <adec:decorative xmlns:adec="http://schemas.microsoft.com/office/drawing/2017/decorative" val="1"/>
              </a:ext>
            </a:extLst>
          </p:cNvPr>
          <p:cNvGrpSpPr/>
          <p:nvPr>
            <p:custDataLst>
              <p:tags r:id="rId3"/>
            </p:custDataLst>
          </p:nvPr>
        </p:nvGrpSpPr>
        <p:grpSpPr>
          <a:xfrm>
            <a:off x="456819" y="1276570"/>
            <a:ext cx="6401890" cy="485130"/>
            <a:chOff x="2934770" y="308836"/>
            <a:chExt cx="11219442" cy="701030"/>
          </a:xfrm>
        </p:grpSpPr>
        <p:sp>
          <p:nvSpPr>
            <p:cNvPr id="31" name="Rounded Rectangle 3">
              <a:extLst>
                <a:ext uri="{FF2B5EF4-FFF2-40B4-BE49-F238E27FC236}">
                  <a16:creationId xmlns:a16="http://schemas.microsoft.com/office/drawing/2014/main" id="{541FBC1A-D23E-4AA2-B2E9-88A3A47D00E9}"/>
                </a:ext>
              </a:extLst>
            </p:cNvPr>
            <p:cNvSpPr/>
            <p:nvPr/>
          </p:nvSpPr>
          <p:spPr>
            <a:xfrm>
              <a:off x="2934770" y="308836"/>
              <a:ext cx="6732240" cy="701030"/>
            </a:xfrm>
            <a:custGeom>
              <a:avLst/>
              <a:gdLst/>
              <a:ahLst/>
              <a:cxnLst/>
              <a:rect l="l" t="t" r="r" b="b"/>
              <a:pathLst>
                <a:path w="6291808" h="701030">
                  <a:moveTo>
                    <a:pt x="350515" y="0"/>
                  </a:moveTo>
                  <a:lnTo>
                    <a:pt x="6291808" y="0"/>
                  </a:lnTo>
                  <a:lnTo>
                    <a:pt x="6291808" y="701030"/>
                  </a:lnTo>
                  <a:lnTo>
                    <a:pt x="350515" y="701030"/>
                  </a:lnTo>
                  <a:cubicBezTo>
                    <a:pt x="156931" y="701030"/>
                    <a:pt x="0" y="544099"/>
                    <a:pt x="0" y="350515"/>
                  </a:cubicBezTo>
                  <a:cubicBezTo>
                    <a:pt x="0" y="156931"/>
                    <a:pt x="156931" y="0"/>
                    <a:pt x="350515" y="0"/>
                  </a:cubicBezTo>
                  <a:close/>
                </a:path>
              </a:pathLst>
            </a:cu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2" name="Rectangle 31">
              <a:extLst>
                <a:ext uri="{FF2B5EF4-FFF2-40B4-BE49-F238E27FC236}">
                  <a16:creationId xmlns:a16="http://schemas.microsoft.com/office/drawing/2014/main" id="{00D0510D-4369-4E05-B61B-7F948AABF338}"/>
                </a:ext>
              </a:extLst>
            </p:cNvPr>
            <p:cNvSpPr/>
            <p:nvPr/>
          </p:nvSpPr>
          <p:spPr>
            <a:xfrm>
              <a:off x="9152876" y="308836"/>
              <a:ext cx="5001336" cy="701030"/>
            </a:xfrm>
            <a:prstGeom prst="rect">
              <a:avLst/>
            </a:pr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solidFill>
                  <a:schemeClr val="bg1">
                    <a:lumMod val="95000"/>
                  </a:schemeClr>
                </a:solidFill>
              </a:endParaRPr>
            </a:p>
          </p:txBody>
        </p:sp>
      </p:grpSp>
      <p:sp>
        <p:nvSpPr>
          <p:cNvPr id="35" name="TextBox 34">
            <a:extLst>
              <a:ext uri="{FF2B5EF4-FFF2-40B4-BE49-F238E27FC236}">
                <a16:creationId xmlns:a16="http://schemas.microsoft.com/office/drawing/2014/main" id="{B9F97EE3-CEC2-4C38-BE4B-C60BA121DCC4}"/>
              </a:ext>
            </a:extLst>
          </p:cNvPr>
          <p:cNvSpPr txBox="1"/>
          <p:nvPr>
            <p:custDataLst>
              <p:tags r:id="rId4"/>
            </p:custDataLst>
          </p:nvPr>
        </p:nvSpPr>
        <p:spPr>
          <a:xfrm>
            <a:off x="2032000" y="1254208"/>
            <a:ext cx="4826000" cy="523220"/>
          </a:xfrm>
          <a:prstGeom prst="rect">
            <a:avLst/>
          </a:prstGeom>
          <a:noFill/>
        </p:spPr>
        <p:txBody>
          <a:bodyPr wrap="square">
            <a:spAutoFit/>
          </a:bodyPr>
          <a:lstStyle/>
          <a:p>
            <a:pPr algn="r"/>
            <a:r>
              <a:rPr lang="fr-CA" sz="1400" b="1" dirty="0">
                <a:solidFill>
                  <a:schemeClr val="bg2"/>
                </a:solidFill>
                <a:effectLst/>
                <a:ea typeface="Times New Roman" panose="02020603050405020304" pitchFamily="18" charset="0"/>
              </a:rPr>
              <a:t>Une planète saine pour la prospérité de toutes et tous – </a:t>
            </a:r>
          </a:p>
          <a:p>
            <a:pPr algn="r"/>
            <a:r>
              <a:rPr lang="fr-CA" sz="1400" b="1" dirty="0">
                <a:solidFill>
                  <a:schemeClr val="bg2"/>
                </a:solidFill>
                <a:effectLst/>
                <a:ea typeface="Times New Roman" panose="02020603050405020304" pitchFamily="18" charset="0"/>
              </a:rPr>
              <a:t>Notre responsabilité, notre chance </a:t>
            </a:r>
            <a:endParaRPr lang="fr-CA" sz="1400" b="1" dirty="0">
              <a:solidFill>
                <a:schemeClr val="bg2"/>
              </a:solidFill>
            </a:endParaRPr>
          </a:p>
        </p:txBody>
      </p:sp>
      <p:sp>
        <p:nvSpPr>
          <p:cNvPr id="58" name="TextBox 57">
            <a:extLst>
              <a:ext uri="{FF2B5EF4-FFF2-40B4-BE49-F238E27FC236}">
                <a16:creationId xmlns:a16="http://schemas.microsoft.com/office/drawing/2014/main" id="{E749438F-DA39-4E2A-A8AC-E3459CF07333}"/>
              </a:ext>
            </a:extLst>
          </p:cNvPr>
          <p:cNvSpPr txBox="1"/>
          <p:nvPr>
            <p:custDataLst>
              <p:tags r:id="rId5"/>
            </p:custDataLst>
          </p:nvPr>
        </p:nvSpPr>
        <p:spPr>
          <a:xfrm>
            <a:off x="5722620" y="8818165"/>
            <a:ext cx="1159081" cy="312650"/>
          </a:xfrm>
          <a:prstGeom prst="rect">
            <a:avLst/>
          </a:prstGeom>
          <a:noFill/>
        </p:spPr>
        <p:txBody>
          <a:bodyPr wrap="square">
            <a:spAutoFit/>
          </a:bodyPr>
          <a:lstStyle/>
          <a:p>
            <a:pPr>
              <a:lnSpc>
                <a:spcPct val="107000"/>
              </a:lnSpc>
              <a:spcAft>
                <a:spcPts val="800"/>
              </a:spcAft>
            </a:pPr>
            <a:r>
              <a:rPr lang="en-GB" sz="1400" b="1" dirty="0">
                <a:solidFill>
                  <a:schemeClr val="bg1"/>
                </a:solidFill>
                <a:effectLst/>
                <a:ea typeface="Times New Roman" panose="02020603050405020304" pitchFamily="18" charset="0"/>
                <a:cs typeface="Times New Roman" panose="02020603050405020304" pitchFamily="18" charset="0"/>
              </a:rPr>
              <a:t>Page 1 sur 3</a:t>
            </a:r>
          </a:p>
        </p:txBody>
      </p:sp>
      <p:pic>
        <p:nvPicPr>
          <p:cNvPr id="4" name="Picture 3">
            <a:extLst>
              <a:ext uri="{FF2B5EF4-FFF2-40B4-BE49-F238E27FC236}">
                <a16:creationId xmlns:a16="http://schemas.microsoft.com/office/drawing/2014/main" id="{A543B2FE-55BD-4169-9119-1AB99F7AEEB1}"/>
              </a:ext>
            </a:extLst>
          </p:cNvPr>
          <p:cNvPicPr>
            <a:picLocks noChangeAspect="1"/>
          </p:cNvPicPr>
          <p:nvPr>
            <p:custDataLst>
              <p:tags r:id="rId6"/>
            </p:custDataLst>
          </p:nvPr>
        </p:nvPicPr>
        <p:blipFill>
          <a:blip r:embed="rId14"/>
          <a:stretch>
            <a:fillRect/>
          </a:stretch>
        </p:blipFill>
        <p:spPr>
          <a:xfrm>
            <a:off x="223899" y="136670"/>
            <a:ext cx="3188215" cy="884608"/>
          </a:xfrm>
          <a:prstGeom prst="rect">
            <a:avLst/>
          </a:prstGeom>
        </p:spPr>
      </p:pic>
      <p:sp>
        <p:nvSpPr>
          <p:cNvPr id="25" name="TextBox 24">
            <a:extLst>
              <a:ext uri="{FF2B5EF4-FFF2-40B4-BE49-F238E27FC236}">
                <a16:creationId xmlns:a16="http://schemas.microsoft.com/office/drawing/2014/main" id="{41C543CA-95AD-4188-A4DA-C6A9D4E5BE10}"/>
              </a:ext>
            </a:extLst>
          </p:cNvPr>
          <p:cNvSpPr txBox="1"/>
          <p:nvPr>
            <p:custDataLst>
              <p:tags r:id="rId7"/>
            </p:custDataLst>
          </p:nvPr>
        </p:nvSpPr>
        <p:spPr>
          <a:xfrm>
            <a:off x="641268" y="725730"/>
            <a:ext cx="6216733" cy="523220"/>
          </a:xfrm>
          <a:prstGeom prst="rect">
            <a:avLst/>
          </a:prstGeom>
          <a:noFill/>
        </p:spPr>
        <p:txBody>
          <a:bodyPr wrap="square">
            <a:spAutoFit/>
          </a:bodyPr>
          <a:lstStyle/>
          <a:p>
            <a:pPr algn="r"/>
            <a:r>
              <a:rPr lang="fr-CA" sz="2800" b="1" dirty="0">
                <a:effectLst/>
                <a:ea typeface="Times New Roman" panose="02020603050405020304" pitchFamily="18" charset="0"/>
              </a:rPr>
              <a:t>Stockholm +50 </a:t>
            </a:r>
            <a:endParaRPr lang="fr-CA" sz="2800" dirty="0"/>
          </a:p>
        </p:txBody>
      </p:sp>
      <p:sp>
        <p:nvSpPr>
          <p:cNvPr id="19" name="TextBox 18">
            <a:extLst>
              <a:ext uri="{FF2B5EF4-FFF2-40B4-BE49-F238E27FC236}">
                <a16:creationId xmlns:a16="http://schemas.microsoft.com/office/drawing/2014/main" id="{70D76AB0-AC0E-4878-A4C0-2ABE010EFE92}"/>
              </a:ext>
            </a:extLst>
          </p:cNvPr>
          <p:cNvSpPr txBox="1"/>
          <p:nvPr>
            <p:custDataLst>
              <p:tags r:id="rId8"/>
            </p:custDataLst>
          </p:nvPr>
        </p:nvSpPr>
        <p:spPr>
          <a:xfrm>
            <a:off x="223899" y="4138101"/>
            <a:ext cx="6307069" cy="4770537"/>
          </a:xfrm>
          <a:prstGeom prst="rect">
            <a:avLst/>
          </a:prstGeom>
          <a:noFill/>
        </p:spPr>
        <p:txBody>
          <a:bodyPr wrap="square">
            <a:spAutoFit/>
          </a:bodyPr>
          <a:lstStyle/>
          <a:p>
            <a:pPr marL="0" marR="0">
              <a:spcBef>
                <a:spcPts val="0"/>
              </a:spcBef>
              <a:spcAft>
                <a:spcPts val="0"/>
              </a:spcAft>
            </a:pPr>
            <a:r>
              <a:rPr lang="fr-CA" sz="1200" dirty="0">
                <a:effectLst/>
                <a:latin typeface="Calibri" panose="020F0502020204030204" pitchFamily="34" charset="0"/>
                <a:ea typeface="Times New Roman" panose="02020603050405020304" pitchFamily="18" charset="0"/>
              </a:rPr>
              <a:t>Pour visionner les dialogues en cascade </a:t>
            </a:r>
            <a:r>
              <a:rPr lang="fr-CA" sz="1200" dirty="0">
                <a:solidFill>
                  <a:srgbClr val="000000"/>
                </a:solidFill>
                <a:effectLst/>
                <a:latin typeface="Calibri" panose="020F0502020204030204" pitchFamily="34" charset="0"/>
                <a:ea typeface="Times New Roman" panose="02020603050405020304" pitchFamily="18" charset="0"/>
              </a:rPr>
              <a:t>[</a:t>
            </a:r>
            <a:r>
              <a:rPr lang="fr-CA" sz="1200" cap="small" dirty="0">
                <a:solidFill>
                  <a:srgbClr val="000000"/>
                </a:solidFill>
                <a:effectLst/>
                <a:latin typeface="Calibri" panose="020F0502020204030204" pitchFamily="34" charset="0"/>
                <a:ea typeface="Times New Roman" panose="02020603050405020304" pitchFamily="18" charset="0"/>
              </a:rPr>
              <a:t>en anglais seulement</a:t>
            </a:r>
            <a:r>
              <a:rPr lang="fr-CA" sz="1200" dirty="0">
                <a:solidFill>
                  <a:srgbClr val="000000"/>
                </a:solidFill>
                <a:effectLst/>
                <a:latin typeface="Calibri" panose="020F0502020204030204" pitchFamily="34" charset="0"/>
                <a:ea typeface="Times New Roman" panose="02020603050405020304" pitchFamily="18" charset="0"/>
              </a:rPr>
              <a:t>]</a:t>
            </a:r>
            <a:r>
              <a:rPr lang="fr-CA" sz="12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fr-CA" sz="1200" u="sng" dirty="0">
                <a:solidFill>
                  <a:srgbClr val="0563C1"/>
                </a:solidFill>
                <a:effectLst/>
                <a:latin typeface="Calibri" panose="020F0502020204030204" pitchFamily="34" charset="0"/>
                <a:ea typeface="Noto Sans Symbols"/>
                <a:cs typeface="Noto Sans Symbols"/>
                <a:hlinkClick r:id="rId15"/>
              </a:rPr>
              <a:t>Stockholm+50 - Dialogue en cascade 1</a:t>
            </a:r>
            <a:r>
              <a:rPr lang="fr-CA" sz="1200" u="sng" dirty="0">
                <a:solidFill>
                  <a:srgbClr val="0563C1"/>
                </a:solidFill>
                <a:effectLst/>
                <a:latin typeface="Calibri" panose="020F0502020204030204" pitchFamily="34" charset="0"/>
                <a:ea typeface="Noto Sans Symbols"/>
                <a:cs typeface="Noto Sans Symbols"/>
              </a:rPr>
              <a:t> </a:t>
            </a:r>
            <a:r>
              <a:rPr lang="fr-CA" sz="1200" dirty="0">
                <a:effectLst/>
                <a:latin typeface="Calibri" panose="020F0502020204030204" pitchFamily="34" charset="0"/>
                <a:ea typeface="Noto Sans Symbols"/>
                <a:cs typeface="Noto Sans Symbols"/>
              </a:rPr>
              <a:t>: Réflexion sur l’urgence d’agir pour une planète saine et la prospérité de tous;</a:t>
            </a:r>
            <a:endParaRPr lang="en-US" sz="1200" dirty="0">
              <a:effectLst/>
              <a:latin typeface="Noto Sans Symbols"/>
              <a:ea typeface="Noto Sans Symbols"/>
              <a:cs typeface="Noto Sans Symbols"/>
            </a:endParaRPr>
          </a:p>
          <a:p>
            <a:pPr marL="342900" marR="0" lvl="0" indent="-342900">
              <a:spcBef>
                <a:spcPts val="0"/>
              </a:spcBef>
              <a:spcAft>
                <a:spcPts val="0"/>
              </a:spcAft>
              <a:buFont typeface="Arial" panose="020B0604020202020204" pitchFamily="34" charset="0"/>
              <a:buChar char="●"/>
            </a:pPr>
            <a:r>
              <a:rPr lang="fr-CA" sz="1200" u="sng" dirty="0">
                <a:solidFill>
                  <a:srgbClr val="0563C1"/>
                </a:solidFill>
                <a:effectLst/>
                <a:latin typeface="Calibri" panose="020F0502020204030204" pitchFamily="34" charset="0"/>
                <a:ea typeface="Noto Sans Symbols"/>
                <a:cs typeface="Noto Sans Symbols"/>
                <a:hlinkClick r:id="rId16"/>
              </a:rPr>
              <a:t>Stockholm+50 - Dialogue en cascade 2</a:t>
            </a:r>
            <a:r>
              <a:rPr lang="fr-CA" sz="1200" u="sng" dirty="0">
                <a:solidFill>
                  <a:srgbClr val="0563C1"/>
                </a:solidFill>
                <a:effectLst/>
                <a:latin typeface="Calibri" panose="020F0502020204030204" pitchFamily="34" charset="0"/>
                <a:ea typeface="Noto Sans Symbols"/>
                <a:cs typeface="Noto Sans Symbols"/>
              </a:rPr>
              <a:t> </a:t>
            </a:r>
            <a:r>
              <a:rPr lang="fr-CA" sz="1200" dirty="0">
                <a:effectLst/>
                <a:latin typeface="Calibri" panose="020F0502020204030204" pitchFamily="34" charset="0"/>
                <a:ea typeface="Noto Sans Symbols"/>
                <a:cs typeface="Noto Sans Symbols"/>
              </a:rPr>
              <a:t>: Assurer une reprise durable et inclusive après la pandémie de COVID‑19; </a:t>
            </a:r>
            <a:endParaRPr lang="en-US" sz="1200" dirty="0">
              <a:effectLst/>
              <a:latin typeface="Noto Sans Symbols"/>
              <a:ea typeface="Noto Sans Symbols"/>
              <a:cs typeface="Noto Sans Symbols"/>
            </a:endParaRPr>
          </a:p>
          <a:p>
            <a:pPr marL="342900" marR="0" lvl="0" indent="-342900">
              <a:spcBef>
                <a:spcPts val="0"/>
              </a:spcBef>
              <a:spcAft>
                <a:spcPts val="0"/>
              </a:spcAft>
              <a:buFont typeface="Arial" panose="020B0604020202020204" pitchFamily="34" charset="0"/>
              <a:buChar char="●"/>
            </a:pPr>
            <a:r>
              <a:rPr lang="fr-CA" sz="1200" u="sng" dirty="0">
                <a:solidFill>
                  <a:srgbClr val="0563C1"/>
                </a:solidFill>
                <a:effectLst/>
                <a:latin typeface="Calibri" panose="020F0502020204030204" pitchFamily="34" charset="0"/>
                <a:ea typeface="Noto Sans Symbols"/>
                <a:cs typeface="Noto Sans Symbols"/>
                <a:hlinkClick r:id="rId17"/>
              </a:rPr>
              <a:t>Stockholm+50 - Dialogue en cascade 3</a:t>
            </a:r>
            <a:r>
              <a:rPr lang="fr-CA" sz="1200" u="sng" dirty="0">
                <a:solidFill>
                  <a:srgbClr val="0563C1"/>
                </a:solidFill>
                <a:effectLst/>
                <a:latin typeface="Calibri" panose="020F0502020204030204" pitchFamily="34" charset="0"/>
                <a:ea typeface="Noto Sans Symbols"/>
                <a:cs typeface="Noto Sans Symbols"/>
              </a:rPr>
              <a:t> </a:t>
            </a:r>
            <a:r>
              <a:rPr lang="fr-CA" sz="1200" dirty="0">
                <a:effectLst/>
                <a:latin typeface="Calibri" panose="020F0502020204030204" pitchFamily="34" charset="0"/>
                <a:ea typeface="Noto Sans Symbols"/>
                <a:cs typeface="Noto Sans Symbols"/>
              </a:rPr>
              <a:t>: Accélérer la mise en œuvre de la dimension environnementale du développement durable dans le contexte de la Décennie d’action. </a:t>
            </a:r>
            <a:endParaRPr lang="en-US" sz="1200" dirty="0">
              <a:effectLst/>
              <a:latin typeface="Noto Sans Symbols"/>
              <a:ea typeface="Noto Sans Symbols"/>
              <a:cs typeface="Noto Sans Symbols"/>
            </a:endParaRPr>
          </a:p>
          <a:p>
            <a:pPr marL="0" marR="0">
              <a:spcBef>
                <a:spcPts val="0"/>
              </a:spcBef>
              <a:spcAft>
                <a:spcPts val="0"/>
              </a:spcAft>
            </a:pPr>
            <a:br>
              <a:rPr lang="fr-CA" sz="1100" dirty="0"/>
            </a:br>
            <a:r>
              <a:rPr lang="fr-CA" sz="1200" b="1" dirty="0">
                <a:effectLst/>
                <a:latin typeface="Calibri" panose="020F0502020204030204" pitchFamily="34" charset="0"/>
                <a:ea typeface="Times New Roman" panose="02020603050405020304" pitchFamily="18" charset="0"/>
              </a:rPr>
              <a:t>Voici un aperçu des résultats de la réunion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fr-CA" sz="1200" dirty="0">
                <a:solidFill>
                  <a:srgbClr val="000000"/>
                </a:solidFill>
                <a:effectLst/>
                <a:latin typeface="Calibri" panose="020F0502020204030204" pitchFamily="34" charset="0"/>
                <a:ea typeface="Noto Sans Symbols"/>
                <a:cs typeface="Noto Sans Symbols"/>
              </a:rPr>
              <a:t>Dans son </a:t>
            </a:r>
            <a:r>
              <a:rPr lang="fr-CA" sz="1200" u="sng" dirty="0">
                <a:solidFill>
                  <a:srgbClr val="0563C1"/>
                </a:solidFill>
                <a:effectLst/>
                <a:latin typeface="Calibri" panose="020F0502020204030204" pitchFamily="34" charset="0"/>
                <a:ea typeface="Noto Sans Symbols"/>
                <a:cs typeface="Noto Sans Symbols"/>
                <a:hlinkClick r:id="rId18"/>
              </a:rPr>
              <a:t>discours final à l’intention du comité plénier</a:t>
            </a:r>
            <a:r>
              <a:rPr lang="fr-CA" sz="1200" dirty="0">
                <a:solidFill>
                  <a:srgbClr val="0563C1"/>
                </a:solidFill>
                <a:effectLst/>
                <a:latin typeface="Calibri" panose="020F0502020204030204" pitchFamily="34" charset="0"/>
                <a:ea typeface="Noto Sans Symbols"/>
                <a:cs typeface="Noto Sans Symbols"/>
              </a:rPr>
              <a:t> </a:t>
            </a:r>
            <a:r>
              <a:rPr lang="fr-CA" sz="1200" dirty="0">
                <a:solidFill>
                  <a:srgbClr val="000000"/>
                </a:solidFill>
                <a:effectLst/>
                <a:latin typeface="Calibri" panose="020F0502020204030204" pitchFamily="34" charset="0"/>
                <a:ea typeface="Noto Sans Symbols"/>
                <a:cs typeface="Noto Sans Symbols"/>
              </a:rPr>
              <a:t>[</a:t>
            </a:r>
            <a:r>
              <a:rPr lang="fr-CA" sz="1200" cap="small" dirty="0">
                <a:solidFill>
                  <a:srgbClr val="000000"/>
                </a:solidFill>
                <a:effectLst/>
                <a:latin typeface="Calibri" panose="020F0502020204030204" pitchFamily="34" charset="0"/>
                <a:ea typeface="Noto Sans Symbols"/>
                <a:cs typeface="Noto Sans Symbols"/>
              </a:rPr>
              <a:t>en anglais seulement</a:t>
            </a:r>
            <a:r>
              <a:rPr lang="fr-CA" sz="1200" dirty="0">
                <a:solidFill>
                  <a:srgbClr val="000000"/>
                </a:solidFill>
                <a:effectLst/>
                <a:latin typeface="Calibri" panose="020F0502020204030204" pitchFamily="34" charset="0"/>
                <a:ea typeface="Noto Sans Symbols"/>
                <a:cs typeface="Noto Sans Symbols"/>
              </a:rPr>
              <a:t>]</a:t>
            </a:r>
            <a:r>
              <a:rPr lang="fr-CA" sz="1200" dirty="0">
                <a:effectLst/>
                <a:latin typeface="Calibri" panose="020F0502020204030204" pitchFamily="34" charset="0"/>
                <a:ea typeface="Noto Sans Symbols"/>
                <a:cs typeface="Noto Sans Symbols"/>
              </a:rPr>
              <a:t>,</a:t>
            </a:r>
            <a:r>
              <a:rPr lang="fr-CA" sz="1200" i="1" dirty="0">
                <a:solidFill>
                  <a:srgbClr val="000000"/>
                </a:solidFill>
                <a:effectLst/>
                <a:latin typeface="Calibri" panose="020F0502020204030204" pitchFamily="34" charset="0"/>
                <a:ea typeface="Noto Sans Symbols"/>
                <a:cs typeface="Noto Sans Symbols"/>
              </a:rPr>
              <a:t> </a:t>
            </a:r>
            <a:r>
              <a:rPr lang="fr-CA" sz="1200" dirty="0">
                <a:solidFill>
                  <a:srgbClr val="000000"/>
                </a:solidFill>
                <a:effectLst/>
                <a:latin typeface="Calibri" panose="020F0502020204030204" pitchFamily="34" charset="0"/>
                <a:ea typeface="Noto Sans Symbols"/>
                <a:cs typeface="Noto Sans Symbols"/>
              </a:rPr>
              <a:t>le président a formulé </a:t>
            </a:r>
            <a:r>
              <a:rPr lang="fr-CA" sz="1200" b="1" dirty="0">
                <a:solidFill>
                  <a:srgbClr val="000000"/>
                </a:solidFill>
                <a:effectLst/>
                <a:latin typeface="Calibri" panose="020F0502020204030204" pitchFamily="34" charset="0"/>
                <a:ea typeface="Noto Sans Symbols"/>
                <a:cs typeface="Noto Sans Symbols"/>
              </a:rPr>
              <a:t>10</a:t>
            </a:r>
            <a:r>
              <a:rPr lang="fr-CA" sz="1200" dirty="0">
                <a:solidFill>
                  <a:srgbClr val="000000"/>
                </a:solidFill>
                <a:effectLst/>
                <a:latin typeface="Calibri" panose="020F0502020204030204" pitchFamily="34" charset="0"/>
                <a:ea typeface="Noto Sans Symbols"/>
                <a:cs typeface="Noto Sans Symbols"/>
              </a:rPr>
              <a:t> recommandations clés afin d’accélérer les mesures pour une planète saine et la prospérité de tous. </a:t>
            </a:r>
            <a:endParaRPr lang="en-US" sz="1200" dirty="0">
              <a:effectLst/>
              <a:latin typeface="Noto Sans Symbols"/>
              <a:ea typeface="Noto Sans Symbols"/>
              <a:cs typeface="Noto Sans Symbols"/>
            </a:endParaRPr>
          </a:p>
          <a:p>
            <a:pPr marL="742950" marR="0" lvl="1" indent="-285750">
              <a:spcBef>
                <a:spcPts val="0"/>
              </a:spcBef>
              <a:spcAft>
                <a:spcPts val="0"/>
              </a:spcAft>
              <a:buFont typeface="Courier New" panose="02070309020205020404" pitchFamily="49" charset="0"/>
              <a:buChar char="o"/>
            </a:pPr>
            <a:r>
              <a:rPr lang="fr-C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Mettre l’être humain au centre des efforts pour une planète saine et la prospérité pour tous;</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r>
              <a:rPr lang="fr-C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Reconnaître et faire appliquer le droit à un environnement propre, sain et durable;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r>
              <a:rPr lang="fr-C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Apporter des changements systémiques au fonctionnement actuel du système économique pour contribuer à une planète saine;</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r>
              <a:rPr lang="fr-C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Renforcer la mise en œuvre nationale des engagements existants en faveur d’une planète saine;</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r>
              <a:rPr lang="fr-CA" sz="11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Harmoniser les flux financiers publics et privés avec les engagements en matière d’environnement, de climat et de développement durable;</a:t>
            </a:r>
            <a:endParaRPr lang="en-US" sz="11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r>
              <a:rPr lang="fr-CA" sz="11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Accélérer les transformations systémiques des secteurs ayant des retombées importantes, comme les secteurs de l’alimentation, de l’énergie, de l’eau, des immeubles et de la construction, de la fabrication et de la mobilité;</a:t>
            </a:r>
            <a:endParaRPr lang="en-US" sz="11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r>
              <a:rPr lang="fr-CA" sz="11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Rebâtir des relations de confiance pour renforcer la collaboration et la solidarité;</a:t>
            </a:r>
            <a:endParaRPr lang="en-US" sz="1100" dirty="0">
              <a:effectLst/>
              <a:latin typeface="Courier New" panose="02070309020205020404" pitchFamily="49" charset="0"/>
              <a:ea typeface="Courier New" panose="02070309020205020404" pitchFamily="49" charset="0"/>
              <a:cs typeface="Courier New" panose="02070309020205020404" pitchFamily="49" charset="0"/>
            </a:endParaRPr>
          </a:p>
          <a:p>
            <a:endParaRPr lang="fr-CA" sz="1100" dirty="0"/>
          </a:p>
        </p:txBody>
      </p:sp>
      <p:sp>
        <p:nvSpPr>
          <p:cNvPr id="5" name="TextBox 4">
            <a:extLst>
              <a:ext uri="{FF2B5EF4-FFF2-40B4-BE49-F238E27FC236}">
                <a16:creationId xmlns:a16="http://schemas.microsoft.com/office/drawing/2014/main" id="{89CC6DF7-74E2-474F-926B-2AEC7B495002}"/>
              </a:ext>
            </a:extLst>
          </p:cNvPr>
          <p:cNvSpPr txBox="1"/>
          <p:nvPr>
            <p:custDataLst>
              <p:tags r:id="rId9"/>
            </p:custDataLst>
          </p:nvPr>
        </p:nvSpPr>
        <p:spPr>
          <a:xfrm>
            <a:off x="3879850" y="1891332"/>
            <a:ext cx="2838449" cy="2246769"/>
          </a:xfrm>
          <a:prstGeom prst="rect">
            <a:avLst/>
          </a:prstGeom>
          <a:noFill/>
        </p:spPr>
        <p:txBody>
          <a:bodyPr wrap="square" rtlCol="0">
            <a:spAutoFit/>
          </a:bodyPr>
          <a:lstStyle/>
          <a:p>
            <a:pPr marL="0" marR="0">
              <a:spcBef>
                <a:spcPts val="0"/>
              </a:spcBef>
              <a:spcAft>
                <a:spcPts val="0"/>
              </a:spcAft>
            </a:pPr>
            <a:r>
              <a:rPr lang="fr-CA" sz="1400" i="1" dirty="0">
                <a:effectLst/>
                <a:ea typeface="Times New Roman" panose="02020603050405020304" pitchFamily="18" charset="0"/>
              </a:rPr>
              <a:t>La conférence Stockholm +50 (qui se tenait les 2 et 3 juin 2022) est une réunion internationale sur l’environnement qui visait à commémorer la Conférence des Nations Unies sur l’environnement humain ayant eu lieu en 1972 à Stockholm, en Suède, et qui a mené à la création du Programme des Nations Unies pour l’environnement.</a:t>
            </a:r>
            <a:endParaRPr lang="en-US" sz="1400" dirty="0">
              <a:effectLst/>
              <a:ea typeface="Times New Roman" panose="02020603050405020304" pitchFamily="18" charset="0"/>
            </a:endParaRPr>
          </a:p>
        </p:txBody>
      </p:sp>
      <p:sp>
        <p:nvSpPr>
          <p:cNvPr id="16" name="TextBox 15">
            <a:extLst>
              <a:ext uri="{FF2B5EF4-FFF2-40B4-BE49-F238E27FC236}">
                <a16:creationId xmlns:a16="http://schemas.microsoft.com/office/drawing/2014/main" id="{872C9029-D8D8-4764-8865-90C147A5C188}"/>
              </a:ext>
            </a:extLst>
          </p:cNvPr>
          <p:cNvSpPr txBox="1"/>
          <p:nvPr>
            <p:custDataLst>
              <p:tags r:id="rId10"/>
            </p:custDataLst>
          </p:nvPr>
        </p:nvSpPr>
        <p:spPr>
          <a:xfrm>
            <a:off x="3125324" y="3778087"/>
            <a:ext cx="1305704" cy="246221"/>
          </a:xfrm>
          <a:prstGeom prst="rect">
            <a:avLst/>
          </a:prstGeom>
          <a:noFill/>
        </p:spPr>
        <p:txBody>
          <a:bodyPr wrap="square" rtlCol="0">
            <a:spAutoFit/>
          </a:bodyPr>
          <a:lstStyle/>
          <a:p>
            <a:r>
              <a:rPr lang="en-CA" sz="1000" b="1" dirty="0">
                <a:solidFill>
                  <a:schemeClr val="bg1"/>
                </a:solidFill>
              </a:rPr>
              <a:t>Image: BBC</a:t>
            </a:r>
            <a:endParaRPr lang="en-US" sz="1000" b="1" dirty="0">
              <a:solidFill>
                <a:schemeClr val="bg1"/>
              </a:solidFill>
            </a:endParaRPr>
          </a:p>
        </p:txBody>
      </p:sp>
      <p:pic>
        <p:nvPicPr>
          <p:cNvPr id="2" name="Picture 1">
            <a:extLst>
              <a:ext uri="{FF2B5EF4-FFF2-40B4-BE49-F238E27FC236}">
                <a16:creationId xmlns:a16="http://schemas.microsoft.com/office/drawing/2014/main" id="{7E0EF607-579A-4534-903A-40FFC6B85EFB}"/>
              </a:ext>
            </a:extLst>
          </p:cNvPr>
          <p:cNvPicPr>
            <a:picLocks noChangeAspect="1"/>
          </p:cNvPicPr>
          <p:nvPr>
            <p:custDataLst>
              <p:tags r:id="rId11"/>
            </p:custDataLst>
          </p:nvPr>
        </p:nvPicPr>
        <p:blipFill>
          <a:blip r:embed="rId19"/>
          <a:srcRect t="3803" b="3803"/>
          <a:stretch/>
        </p:blipFill>
        <p:spPr>
          <a:xfrm>
            <a:off x="456819" y="1938158"/>
            <a:ext cx="3328372" cy="2049011"/>
          </a:xfrm>
          <a:prstGeom prst="rect">
            <a:avLst/>
          </a:prstGeom>
          <a:ln>
            <a:noFill/>
          </a:ln>
          <a:effectLst>
            <a:softEdge rad="112500"/>
          </a:effectLst>
        </p:spPr>
      </p:pic>
      <p:sp>
        <p:nvSpPr>
          <p:cNvPr id="6" name="TextBox 5">
            <a:extLst>
              <a:ext uri="{FF2B5EF4-FFF2-40B4-BE49-F238E27FC236}">
                <a16:creationId xmlns:a16="http://schemas.microsoft.com/office/drawing/2014/main" id="{35D5907F-E763-4250-8069-5282826181C3}"/>
              </a:ext>
            </a:extLst>
          </p:cNvPr>
          <p:cNvSpPr txBox="1"/>
          <p:nvPr>
            <p:custDataLst>
              <p:tags r:id="rId12"/>
            </p:custDataLst>
          </p:nvPr>
        </p:nvSpPr>
        <p:spPr>
          <a:xfrm>
            <a:off x="2714274" y="3610417"/>
            <a:ext cx="1545837" cy="276999"/>
          </a:xfrm>
          <a:prstGeom prst="rect">
            <a:avLst/>
          </a:prstGeom>
          <a:noFill/>
        </p:spPr>
        <p:txBody>
          <a:bodyPr wrap="square" rtlCol="0">
            <a:spAutoFit/>
          </a:bodyPr>
          <a:lstStyle/>
          <a:p>
            <a:r>
              <a:rPr lang="en-CA" sz="1200" b="1" dirty="0">
                <a:solidFill>
                  <a:schemeClr val="bg1"/>
                </a:solidFill>
              </a:rPr>
              <a:t>Image : WWF</a:t>
            </a:r>
            <a:endParaRPr lang="en-US" sz="1200" b="1" dirty="0">
              <a:solidFill>
                <a:schemeClr val="bg1"/>
              </a:solidFill>
            </a:endParaRPr>
          </a:p>
        </p:txBody>
      </p:sp>
    </p:spTree>
    <p:extLst>
      <p:ext uri="{BB962C8B-B14F-4D97-AF65-F5344CB8AC3E}">
        <p14:creationId xmlns:p14="http://schemas.microsoft.com/office/powerpoint/2010/main" val="2192300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E608A47-8BAC-5A45-9D20-186CAFA62338}"/>
              </a:ext>
              <a:ext uri="{C183D7F6-B498-43B3-948B-1728B52AA6E4}">
                <adec:decorative xmlns:adec="http://schemas.microsoft.com/office/drawing/2017/decorative" val="1"/>
              </a:ext>
            </a:extLst>
          </p:cNvPr>
          <p:cNvSpPr/>
          <p:nvPr>
            <p:custDataLst>
              <p:tags r:id="rId1"/>
            </p:custDataLst>
          </p:nvPr>
        </p:nvSpPr>
        <p:spPr>
          <a:xfrm>
            <a:off x="0" y="8817574"/>
            <a:ext cx="6858000" cy="307777"/>
          </a:xfrm>
          <a:prstGeom prst="rect">
            <a:avLst/>
          </a:pr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400"/>
          </a:p>
        </p:txBody>
      </p:sp>
      <p:sp>
        <p:nvSpPr>
          <p:cNvPr id="24" name="Rectangle 23">
            <a:extLst>
              <a:ext uri="{FF2B5EF4-FFF2-40B4-BE49-F238E27FC236}">
                <a16:creationId xmlns:a16="http://schemas.microsoft.com/office/drawing/2014/main" id="{BFFB9A6F-843A-0943-8BFC-6FF093FA9FEC}"/>
              </a:ext>
              <a:ext uri="{C183D7F6-B498-43B3-948B-1728B52AA6E4}">
                <adec:decorative xmlns:adec="http://schemas.microsoft.com/office/drawing/2017/decorative" val="1"/>
              </a:ext>
            </a:extLst>
          </p:cNvPr>
          <p:cNvSpPr/>
          <p:nvPr>
            <p:custDataLst>
              <p:tags r:id="rId2"/>
            </p:custDataLst>
          </p:nvPr>
        </p:nvSpPr>
        <p:spPr>
          <a:xfrm flipV="1">
            <a:off x="0" y="9118283"/>
            <a:ext cx="6858000" cy="25717"/>
          </a:xfrm>
          <a:prstGeom prst="rect">
            <a:avLst/>
          </a:prstGeom>
          <a:solidFill>
            <a:srgbClr val="9E9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400"/>
          </a:p>
        </p:txBody>
      </p:sp>
      <p:grpSp>
        <p:nvGrpSpPr>
          <p:cNvPr id="30" name="Group 29">
            <a:extLst>
              <a:ext uri="{FF2B5EF4-FFF2-40B4-BE49-F238E27FC236}">
                <a16:creationId xmlns:a16="http://schemas.microsoft.com/office/drawing/2014/main" id="{9A37399C-6C60-4B90-BE83-52E1090FC198}"/>
              </a:ext>
              <a:ext uri="{C183D7F6-B498-43B3-948B-1728B52AA6E4}">
                <adec:decorative xmlns:adec="http://schemas.microsoft.com/office/drawing/2017/decorative" val="1"/>
              </a:ext>
            </a:extLst>
          </p:cNvPr>
          <p:cNvGrpSpPr/>
          <p:nvPr>
            <p:custDataLst>
              <p:tags r:id="rId3"/>
            </p:custDataLst>
          </p:nvPr>
        </p:nvGrpSpPr>
        <p:grpSpPr>
          <a:xfrm>
            <a:off x="217601" y="1353479"/>
            <a:ext cx="6641108" cy="495168"/>
            <a:chOff x="2934770" y="308836"/>
            <a:chExt cx="11219442" cy="701030"/>
          </a:xfrm>
        </p:grpSpPr>
        <p:sp>
          <p:nvSpPr>
            <p:cNvPr id="31" name="Rounded Rectangle 3">
              <a:extLst>
                <a:ext uri="{FF2B5EF4-FFF2-40B4-BE49-F238E27FC236}">
                  <a16:creationId xmlns:a16="http://schemas.microsoft.com/office/drawing/2014/main" id="{541FBC1A-D23E-4AA2-B2E9-88A3A47D00E9}"/>
                </a:ext>
              </a:extLst>
            </p:cNvPr>
            <p:cNvSpPr/>
            <p:nvPr/>
          </p:nvSpPr>
          <p:spPr>
            <a:xfrm>
              <a:off x="2934770" y="308836"/>
              <a:ext cx="6732240" cy="701030"/>
            </a:xfrm>
            <a:custGeom>
              <a:avLst/>
              <a:gdLst/>
              <a:ahLst/>
              <a:cxnLst/>
              <a:rect l="l" t="t" r="r" b="b"/>
              <a:pathLst>
                <a:path w="6291808" h="701030">
                  <a:moveTo>
                    <a:pt x="350515" y="0"/>
                  </a:moveTo>
                  <a:lnTo>
                    <a:pt x="6291808" y="0"/>
                  </a:lnTo>
                  <a:lnTo>
                    <a:pt x="6291808" y="701030"/>
                  </a:lnTo>
                  <a:lnTo>
                    <a:pt x="350515" y="701030"/>
                  </a:lnTo>
                  <a:cubicBezTo>
                    <a:pt x="156931" y="701030"/>
                    <a:pt x="0" y="544099"/>
                    <a:pt x="0" y="350515"/>
                  </a:cubicBezTo>
                  <a:cubicBezTo>
                    <a:pt x="0" y="156931"/>
                    <a:pt x="156931" y="0"/>
                    <a:pt x="350515" y="0"/>
                  </a:cubicBezTo>
                  <a:close/>
                </a:path>
              </a:pathLst>
            </a:cu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013"/>
            </a:p>
          </p:txBody>
        </p:sp>
        <p:sp>
          <p:nvSpPr>
            <p:cNvPr id="32" name="Rectangle 31">
              <a:extLst>
                <a:ext uri="{FF2B5EF4-FFF2-40B4-BE49-F238E27FC236}">
                  <a16:creationId xmlns:a16="http://schemas.microsoft.com/office/drawing/2014/main" id="{00D0510D-4369-4E05-B61B-7F948AABF338}"/>
                </a:ext>
              </a:extLst>
            </p:cNvPr>
            <p:cNvSpPr/>
            <p:nvPr/>
          </p:nvSpPr>
          <p:spPr>
            <a:xfrm>
              <a:off x="9152876" y="308836"/>
              <a:ext cx="5001336" cy="701030"/>
            </a:xfrm>
            <a:prstGeom prst="rect">
              <a:avLst/>
            </a:pr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CA" sz="1013">
                <a:solidFill>
                  <a:schemeClr val="bg1">
                    <a:lumMod val="95000"/>
                  </a:schemeClr>
                </a:solidFill>
              </a:endParaRPr>
            </a:p>
          </p:txBody>
        </p:sp>
      </p:grpSp>
      <p:sp>
        <p:nvSpPr>
          <p:cNvPr id="35" name="TextBox 34">
            <a:extLst>
              <a:ext uri="{FF2B5EF4-FFF2-40B4-BE49-F238E27FC236}">
                <a16:creationId xmlns:a16="http://schemas.microsoft.com/office/drawing/2014/main" id="{B9F97EE3-CEC2-4C38-BE4B-C60BA121DCC4}"/>
              </a:ext>
            </a:extLst>
          </p:cNvPr>
          <p:cNvSpPr txBox="1"/>
          <p:nvPr>
            <p:custDataLst>
              <p:tags r:id="rId4"/>
            </p:custDataLst>
          </p:nvPr>
        </p:nvSpPr>
        <p:spPr>
          <a:xfrm>
            <a:off x="343438" y="1405628"/>
            <a:ext cx="6514562" cy="369332"/>
          </a:xfrm>
          <a:prstGeom prst="rect">
            <a:avLst/>
          </a:prstGeom>
          <a:noFill/>
        </p:spPr>
        <p:txBody>
          <a:bodyPr wrap="square">
            <a:spAutoFit/>
          </a:bodyPr>
          <a:lstStyle/>
          <a:p>
            <a:r>
              <a:rPr lang="fr-CA" b="1" dirty="0">
                <a:solidFill>
                  <a:schemeClr val="bg2"/>
                </a:solidFill>
                <a:latin typeface="Calibri" panose="020F0502020204030204" pitchFamily="34" charset="0"/>
                <a:ea typeface="Times New Roman" panose="02020603050405020304" pitchFamily="18" charset="0"/>
              </a:rPr>
              <a:t>A</a:t>
            </a:r>
            <a:r>
              <a:rPr lang="fr-CA" sz="1800" b="1" dirty="0">
                <a:solidFill>
                  <a:schemeClr val="bg2"/>
                </a:solidFill>
                <a:effectLst/>
                <a:latin typeface="Calibri" panose="020F0502020204030204" pitchFamily="34" charset="0"/>
                <a:ea typeface="Times New Roman" panose="02020603050405020304" pitchFamily="18" charset="0"/>
              </a:rPr>
              <a:t>perçu des résultats de la réunion </a:t>
            </a:r>
            <a:endParaRPr lang="fr-CA" b="1" dirty="0">
              <a:solidFill>
                <a:schemeClr val="bg2"/>
              </a:solidFill>
            </a:endParaRPr>
          </a:p>
        </p:txBody>
      </p:sp>
      <p:sp>
        <p:nvSpPr>
          <p:cNvPr id="58" name="TextBox 57">
            <a:extLst>
              <a:ext uri="{FF2B5EF4-FFF2-40B4-BE49-F238E27FC236}">
                <a16:creationId xmlns:a16="http://schemas.microsoft.com/office/drawing/2014/main" id="{E749438F-DA39-4E2A-A8AC-E3459CF07333}"/>
              </a:ext>
            </a:extLst>
          </p:cNvPr>
          <p:cNvSpPr txBox="1"/>
          <p:nvPr>
            <p:custDataLst>
              <p:tags r:id="rId5"/>
            </p:custDataLst>
          </p:nvPr>
        </p:nvSpPr>
        <p:spPr>
          <a:xfrm>
            <a:off x="5735782" y="8818165"/>
            <a:ext cx="1145919" cy="312650"/>
          </a:xfrm>
          <a:prstGeom prst="rect">
            <a:avLst/>
          </a:prstGeom>
          <a:noFill/>
        </p:spPr>
        <p:txBody>
          <a:bodyPr wrap="square">
            <a:spAutoFit/>
          </a:bodyPr>
          <a:lstStyle/>
          <a:p>
            <a:pPr>
              <a:lnSpc>
                <a:spcPct val="107000"/>
              </a:lnSpc>
              <a:spcAft>
                <a:spcPts val="800"/>
              </a:spcAft>
            </a:pPr>
            <a:r>
              <a:rPr lang="fr-CA" sz="1400" b="1" dirty="0">
                <a:solidFill>
                  <a:schemeClr val="bg1"/>
                </a:solidFill>
                <a:effectLst/>
                <a:ea typeface="Times New Roman" panose="02020603050405020304" pitchFamily="18" charset="0"/>
                <a:cs typeface="Times New Roman" panose="02020603050405020304" pitchFamily="18" charset="0"/>
              </a:rPr>
              <a:t>Page 2 </a:t>
            </a:r>
            <a:r>
              <a:rPr lang="fr-CA" sz="1400" b="1" dirty="0">
                <a:solidFill>
                  <a:schemeClr val="bg1"/>
                </a:solidFill>
                <a:ea typeface="Times New Roman" panose="02020603050405020304" pitchFamily="18" charset="0"/>
                <a:cs typeface="Times New Roman" panose="02020603050405020304" pitchFamily="18" charset="0"/>
              </a:rPr>
              <a:t>sur</a:t>
            </a:r>
            <a:r>
              <a:rPr lang="fr-CA" sz="1400" b="1" dirty="0">
                <a:solidFill>
                  <a:schemeClr val="bg1"/>
                </a:solidFill>
                <a:effectLst/>
                <a:ea typeface="Times New Roman" panose="02020603050405020304" pitchFamily="18" charset="0"/>
                <a:cs typeface="Times New Roman" panose="02020603050405020304" pitchFamily="18" charset="0"/>
              </a:rPr>
              <a:t> 3</a:t>
            </a:r>
          </a:p>
        </p:txBody>
      </p:sp>
      <p:pic>
        <p:nvPicPr>
          <p:cNvPr id="4" name="Picture 3">
            <a:extLst>
              <a:ext uri="{FF2B5EF4-FFF2-40B4-BE49-F238E27FC236}">
                <a16:creationId xmlns:a16="http://schemas.microsoft.com/office/drawing/2014/main" id="{A543B2FE-55BD-4169-9119-1AB99F7AEEB1}"/>
              </a:ext>
            </a:extLst>
          </p:cNvPr>
          <p:cNvPicPr>
            <a:picLocks noChangeAspect="1"/>
          </p:cNvPicPr>
          <p:nvPr>
            <p:custDataLst>
              <p:tags r:id="rId6"/>
            </p:custDataLst>
          </p:nvPr>
        </p:nvPicPr>
        <p:blipFill>
          <a:blip r:embed="rId11"/>
          <a:stretch>
            <a:fillRect/>
          </a:stretch>
        </p:blipFill>
        <p:spPr>
          <a:xfrm>
            <a:off x="223899" y="136670"/>
            <a:ext cx="3188215" cy="884608"/>
          </a:xfrm>
          <a:prstGeom prst="rect">
            <a:avLst/>
          </a:prstGeom>
        </p:spPr>
      </p:pic>
      <p:sp>
        <p:nvSpPr>
          <p:cNvPr id="25" name="TextBox 24">
            <a:extLst>
              <a:ext uri="{FF2B5EF4-FFF2-40B4-BE49-F238E27FC236}">
                <a16:creationId xmlns:a16="http://schemas.microsoft.com/office/drawing/2014/main" id="{41C543CA-95AD-4188-A4DA-C6A9D4E5BE10}"/>
              </a:ext>
            </a:extLst>
          </p:cNvPr>
          <p:cNvSpPr txBox="1"/>
          <p:nvPr>
            <p:custDataLst>
              <p:tags r:id="rId7"/>
            </p:custDataLst>
          </p:nvPr>
        </p:nvSpPr>
        <p:spPr>
          <a:xfrm>
            <a:off x="99060" y="323514"/>
            <a:ext cx="6644829" cy="1046440"/>
          </a:xfrm>
          <a:prstGeom prst="rect">
            <a:avLst/>
          </a:prstGeom>
          <a:noFill/>
        </p:spPr>
        <p:txBody>
          <a:bodyPr wrap="square">
            <a:spAutoFit/>
          </a:bodyPr>
          <a:lstStyle/>
          <a:p>
            <a:pPr algn="r"/>
            <a:endParaRPr lang="fr-CA" sz="3000" b="1" dirty="0">
              <a:solidFill>
                <a:srgbClr val="103A5E"/>
              </a:solidFill>
            </a:endParaRPr>
          </a:p>
          <a:p>
            <a:pPr algn="r"/>
            <a:r>
              <a:rPr lang="fr-CA" sz="3200" b="1" dirty="0">
                <a:effectLst/>
                <a:ea typeface="Times New Roman" panose="02020603050405020304" pitchFamily="18" charset="0"/>
              </a:rPr>
              <a:t>Stockholm +50 </a:t>
            </a:r>
            <a:endParaRPr lang="fr-CA" sz="3200" dirty="0"/>
          </a:p>
        </p:txBody>
      </p:sp>
      <p:sp>
        <p:nvSpPr>
          <p:cNvPr id="21" name="TextBox 20">
            <a:extLst>
              <a:ext uri="{FF2B5EF4-FFF2-40B4-BE49-F238E27FC236}">
                <a16:creationId xmlns:a16="http://schemas.microsoft.com/office/drawing/2014/main" id="{2EA7B09B-F774-4858-9740-AF977AE6F2A7}"/>
              </a:ext>
            </a:extLst>
          </p:cNvPr>
          <p:cNvSpPr txBox="1"/>
          <p:nvPr>
            <p:custDataLst>
              <p:tags r:id="rId8"/>
            </p:custDataLst>
          </p:nvPr>
        </p:nvSpPr>
        <p:spPr>
          <a:xfrm>
            <a:off x="286018" y="4300618"/>
            <a:ext cx="6285963" cy="4339650"/>
          </a:xfrm>
          <a:prstGeom prst="rect">
            <a:avLst/>
          </a:prstGeom>
          <a:noFill/>
        </p:spPr>
        <p:txBody>
          <a:bodyPr wrap="square">
            <a:spAutoFit/>
          </a:bodyPr>
          <a:lstStyle/>
          <a:p>
            <a:pPr marL="342900" marR="0" lvl="0" indent="-342900">
              <a:spcBef>
                <a:spcPts val="0"/>
              </a:spcBef>
              <a:spcAft>
                <a:spcPts val="0"/>
              </a:spcAft>
              <a:buFont typeface="Arial" panose="020B0604020202020204" pitchFamily="34" charset="0"/>
              <a:buChar char="●"/>
            </a:pPr>
            <a:r>
              <a:rPr lang="fr-CA" sz="1200" dirty="0">
                <a:effectLst/>
                <a:latin typeface="Calibri" panose="020F0502020204030204" pitchFamily="34" charset="0"/>
                <a:ea typeface="Noto Sans Symbols"/>
                <a:cs typeface="Noto Sans Symbols"/>
              </a:rPr>
              <a:t>Vidéo : </a:t>
            </a:r>
            <a:r>
              <a:rPr lang="fr-CA" sz="1200" u="sng" dirty="0">
                <a:solidFill>
                  <a:srgbClr val="0563C1"/>
                </a:solidFill>
                <a:effectLst/>
                <a:latin typeface="Calibri" panose="020F0502020204030204" pitchFamily="34" charset="0"/>
                <a:ea typeface="Noto Sans Symbols"/>
                <a:cs typeface="Noto Sans Symbols"/>
                <a:hlinkClick r:id="rId12"/>
              </a:rPr>
              <a:t>Discours d’Antonio Guterres (Secrétaire général, Organisation des Nations Unies) lors de la conférence Stockholm +50</a:t>
            </a:r>
            <a:endParaRPr lang="en-US" sz="1200" dirty="0">
              <a:effectLst/>
              <a:latin typeface="Noto Sans Symbols"/>
              <a:ea typeface="Noto Sans Symbols"/>
              <a:cs typeface="Noto Sans Symbols"/>
            </a:endParaRPr>
          </a:p>
          <a:p>
            <a:pPr marL="742950" marR="0" lvl="1" indent="-285750">
              <a:spcBef>
                <a:spcPts val="0"/>
              </a:spcBef>
              <a:spcAft>
                <a:spcPts val="0"/>
              </a:spcAft>
              <a:buFont typeface="Courier New" panose="02070309020205020404" pitchFamily="49" charset="0"/>
              <a:buChar char="o"/>
            </a:pPr>
            <a:r>
              <a:rPr lang="fr-CA" sz="1200" dirty="0">
                <a:effectLst/>
                <a:latin typeface="Calibri" panose="020F0502020204030204" pitchFamily="34" charset="0"/>
                <a:ea typeface="Courier New" panose="02070309020205020404" pitchFamily="49" charset="0"/>
                <a:cs typeface="Courier New" panose="02070309020205020404" pitchFamily="49" charset="0"/>
              </a:rPr>
              <a:t>« J’invite tous les acteurs financiers à abandonner le financement des énergies fossiles et à investir dans les énergies renouvelables. [</a:t>
            </a:r>
            <a:r>
              <a:rPr lang="fr-CA" sz="1200" cap="small" dirty="0">
                <a:effectLst/>
                <a:latin typeface="Calibri" panose="020F0502020204030204" pitchFamily="34" charset="0"/>
                <a:ea typeface="Courier New" panose="02070309020205020404" pitchFamily="49" charset="0"/>
                <a:cs typeface="Courier New" panose="02070309020205020404" pitchFamily="49" charset="0"/>
              </a:rPr>
              <a:t>traduction</a:t>
            </a:r>
            <a:r>
              <a:rPr lang="fr-CA" sz="1200" dirty="0">
                <a:effectLst/>
                <a:latin typeface="Calibri" panose="020F0502020204030204" pitchFamily="34" charset="0"/>
                <a:ea typeface="Courier New" panose="02070309020205020404" pitchFamily="49" charset="0"/>
                <a:cs typeface="Courier New" panose="02070309020205020404" pitchFamily="49" charset="0"/>
              </a:rPr>
              <a:t>]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r>
              <a:rPr lang="fr-CA" sz="1200" dirty="0">
                <a:effectLst/>
                <a:latin typeface="Calibri" panose="020F0502020204030204" pitchFamily="34" charset="0"/>
                <a:ea typeface="Courier New" panose="02070309020205020404" pitchFamily="49" charset="0"/>
                <a:cs typeface="Courier New" panose="02070309020205020404" pitchFamily="49" charset="0"/>
              </a:rPr>
              <a:t>« Nous devons accorder une vraie valeur à l’environnement et aller au-delà du produit intérieur brut comme mesure du progrès et du bien-être humain. [</a:t>
            </a:r>
            <a:r>
              <a:rPr lang="fr-CA" sz="1200" cap="small" dirty="0">
                <a:effectLst/>
                <a:latin typeface="Calibri" panose="020F0502020204030204" pitchFamily="34" charset="0"/>
                <a:ea typeface="Courier New" panose="02070309020205020404" pitchFamily="49" charset="0"/>
                <a:cs typeface="Courier New" panose="02070309020205020404" pitchFamily="49" charset="0"/>
              </a:rPr>
              <a:t>traduction</a:t>
            </a:r>
            <a:r>
              <a:rPr lang="fr-CA" sz="1200" dirty="0">
                <a:effectLst/>
                <a:latin typeface="Calibri" panose="020F0502020204030204" pitchFamily="34" charset="0"/>
                <a:ea typeface="Courier New" panose="02070309020205020404" pitchFamily="49" charset="0"/>
                <a:cs typeface="Courier New" panose="02070309020205020404" pitchFamily="49" charset="0"/>
              </a:rPr>
              <a:t>]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marR="0" lvl="0" indent="-342900">
              <a:spcBef>
                <a:spcPts val="0"/>
              </a:spcBef>
              <a:spcAft>
                <a:spcPts val="0"/>
              </a:spcAft>
              <a:buFont typeface="Arial" panose="020B0604020202020204" pitchFamily="34" charset="0"/>
              <a:buChar char="●"/>
            </a:pPr>
            <a:r>
              <a:rPr lang="fr-CA" sz="1200" dirty="0">
                <a:effectLst/>
                <a:latin typeface="Calibri" panose="020F0502020204030204" pitchFamily="34" charset="0"/>
                <a:ea typeface="Noto Sans Symbols"/>
                <a:cs typeface="Noto Sans Symbols"/>
              </a:rPr>
              <a:t>Le rapport </a:t>
            </a:r>
            <a:r>
              <a:rPr lang="fr-CA" sz="1200" i="1" u="sng" dirty="0">
                <a:solidFill>
                  <a:srgbClr val="0563C1"/>
                </a:solidFill>
                <a:effectLst/>
                <a:latin typeface="Calibri" panose="020F0502020204030204" pitchFamily="34" charset="0"/>
                <a:ea typeface="Noto Sans Symbols"/>
                <a:cs typeface="Noto Sans Symbols"/>
                <a:hlinkClick r:id="rId13"/>
              </a:rPr>
              <a:t>Stockholm +50: </a:t>
            </a:r>
            <a:r>
              <a:rPr lang="fr-CA" sz="1200" i="1" u="sng" dirty="0" err="1">
                <a:solidFill>
                  <a:srgbClr val="0563C1"/>
                </a:solidFill>
                <a:effectLst/>
                <a:latin typeface="Calibri" panose="020F0502020204030204" pitchFamily="34" charset="0"/>
                <a:ea typeface="Noto Sans Symbols"/>
                <a:cs typeface="Noto Sans Symbols"/>
                <a:hlinkClick r:id="rId13"/>
              </a:rPr>
              <a:t>Unlocking</a:t>
            </a:r>
            <a:r>
              <a:rPr lang="fr-CA" sz="1200" i="1" u="sng" dirty="0">
                <a:solidFill>
                  <a:srgbClr val="0563C1"/>
                </a:solidFill>
                <a:effectLst/>
                <a:latin typeface="Calibri" panose="020F0502020204030204" pitchFamily="34" charset="0"/>
                <a:ea typeface="Noto Sans Symbols"/>
                <a:cs typeface="Noto Sans Symbols"/>
                <a:hlinkClick r:id="rId13"/>
              </a:rPr>
              <a:t> a </a:t>
            </a:r>
            <a:r>
              <a:rPr lang="fr-CA" sz="1200" i="1" u="sng" dirty="0" err="1">
                <a:solidFill>
                  <a:srgbClr val="0563C1"/>
                </a:solidFill>
                <a:effectLst/>
                <a:latin typeface="Calibri" panose="020F0502020204030204" pitchFamily="34" charset="0"/>
                <a:ea typeface="Noto Sans Symbols"/>
                <a:cs typeface="Noto Sans Symbols"/>
                <a:hlinkClick r:id="rId13"/>
              </a:rPr>
              <a:t>Better</a:t>
            </a:r>
            <a:r>
              <a:rPr lang="fr-CA" sz="1200" i="1" u="sng" dirty="0">
                <a:solidFill>
                  <a:srgbClr val="0563C1"/>
                </a:solidFill>
                <a:effectLst/>
                <a:latin typeface="Calibri" panose="020F0502020204030204" pitchFamily="34" charset="0"/>
                <a:ea typeface="Noto Sans Symbols"/>
                <a:cs typeface="Noto Sans Symbols"/>
                <a:hlinkClick r:id="rId13"/>
              </a:rPr>
              <a:t> Future</a:t>
            </a:r>
            <a:r>
              <a:rPr lang="fr-CA" sz="1200" dirty="0">
                <a:solidFill>
                  <a:srgbClr val="000000"/>
                </a:solidFill>
                <a:effectLst/>
                <a:latin typeface="Calibri" panose="020F0502020204030204" pitchFamily="34" charset="0"/>
                <a:ea typeface="Noto Sans Symbols"/>
                <a:cs typeface="Noto Sans Symbols"/>
              </a:rPr>
              <a:t> </a:t>
            </a:r>
            <a:r>
              <a:rPr lang="fr-CA" sz="1200" dirty="0">
                <a:effectLst/>
                <a:latin typeface="Calibri" panose="020F0502020204030204" pitchFamily="34" charset="0"/>
                <a:ea typeface="Noto Sans Symbols"/>
                <a:cs typeface="Noto Sans Symbols"/>
              </a:rPr>
              <a:t>a été publié avant la réunion et comporte les recommandations suivantes </a:t>
            </a:r>
            <a:r>
              <a:rPr lang="fr-CA" sz="1200" dirty="0">
                <a:solidFill>
                  <a:srgbClr val="000000"/>
                </a:solidFill>
                <a:effectLst/>
                <a:latin typeface="Calibri" panose="020F0502020204030204" pitchFamily="34" charset="0"/>
                <a:ea typeface="Noto Sans Symbols"/>
                <a:cs typeface="Noto Sans Symbols"/>
              </a:rPr>
              <a:t>:</a:t>
            </a:r>
            <a:endParaRPr lang="en-US" sz="1200" dirty="0">
              <a:effectLst/>
              <a:latin typeface="Noto Sans Symbols"/>
              <a:ea typeface="Noto Sans Symbols"/>
              <a:cs typeface="Noto Sans Symbols"/>
            </a:endParaRPr>
          </a:p>
          <a:p>
            <a:pPr marL="742950" marR="0" lvl="1" indent="-285750">
              <a:spcBef>
                <a:spcPts val="0"/>
              </a:spcBef>
              <a:spcAft>
                <a:spcPts val="0"/>
              </a:spcAft>
              <a:buFont typeface="Courier New" panose="02070309020205020404" pitchFamily="49" charset="0"/>
              <a:buChar char="o"/>
            </a:pPr>
            <a:r>
              <a:rPr lang="fr-C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Redéfinir la relation entre les humains et la nature;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r>
              <a:rPr lang="fr-C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Assurer une forme de prospérité durable pour tous;</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r>
              <a:rPr lang="fr-C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Investir dans un meilleur avenir;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r>
              <a:rPr lang="fr-C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Améliorer les conditions relatives au changement.</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marR="0" lvl="0" indent="-342900">
              <a:spcBef>
                <a:spcPts val="0"/>
              </a:spcBef>
              <a:spcAft>
                <a:spcPts val="0"/>
              </a:spcAft>
              <a:buFont typeface="Arial" panose="020B0604020202020204" pitchFamily="34" charset="0"/>
              <a:buChar char="●"/>
            </a:pPr>
            <a:r>
              <a:rPr lang="fr-CA" sz="1200" dirty="0">
                <a:solidFill>
                  <a:srgbClr val="000000"/>
                </a:solidFill>
                <a:effectLst/>
                <a:latin typeface="Calibri" panose="020F0502020204030204" pitchFamily="34" charset="0"/>
                <a:ea typeface="Noto Sans Symbols"/>
                <a:cs typeface="Noto Sans Symbols"/>
              </a:rPr>
              <a:t>Le document d’orientation </a:t>
            </a:r>
            <a:r>
              <a:rPr lang="fr-CA" sz="1200" i="1" u="sng" dirty="0">
                <a:solidFill>
                  <a:srgbClr val="0563C1"/>
                </a:solidFill>
                <a:effectLst/>
                <a:latin typeface="Calibri" panose="020F0502020204030204" pitchFamily="34" charset="0"/>
                <a:ea typeface="Noto Sans Symbols"/>
                <a:cs typeface="Noto Sans Symbols"/>
                <a:hlinkClick r:id="rId14"/>
              </a:rPr>
              <a:t>Stockholm +50 Global </a:t>
            </a:r>
            <a:r>
              <a:rPr lang="fr-CA" sz="1200" i="1" u="sng" dirty="0" err="1">
                <a:solidFill>
                  <a:srgbClr val="0563C1"/>
                </a:solidFill>
                <a:effectLst/>
                <a:latin typeface="Calibri" panose="020F0502020204030204" pitchFamily="34" charset="0"/>
                <a:ea typeface="Noto Sans Symbols"/>
                <a:cs typeface="Noto Sans Symbols"/>
                <a:hlinkClick r:id="rId14"/>
              </a:rPr>
              <a:t>Youth</a:t>
            </a:r>
            <a:r>
              <a:rPr lang="fr-CA" sz="1200" i="1" u="sng" dirty="0">
                <a:solidFill>
                  <a:srgbClr val="0563C1"/>
                </a:solidFill>
                <a:effectLst/>
                <a:latin typeface="Calibri" panose="020F0502020204030204" pitchFamily="34" charset="0"/>
                <a:ea typeface="Noto Sans Symbols"/>
                <a:cs typeface="Noto Sans Symbols"/>
                <a:hlinkClick r:id="rId14"/>
              </a:rPr>
              <a:t> Policy Paper</a:t>
            </a:r>
            <a:r>
              <a:rPr lang="fr-CA" sz="1200" dirty="0">
                <a:solidFill>
                  <a:srgbClr val="000000"/>
                </a:solidFill>
                <a:effectLst/>
                <a:latin typeface="Calibri" panose="020F0502020204030204" pitchFamily="34" charset="0"/>
                <a:ea typeface="Noto Sans Symbols"/>
                <a:cs typeface="Noto Sans Symbols"/>
              </a:rPr>
              <a:t> comporte 58 demandes stratégiques à l’intention des gouvernements, qui visent à :</a:t>
            </a:r>
            <a:endParaRPr lang="en-US" sz="1200" dirty="0">
              <a:effectLst/>
              <a:latin typeface="Noto Sans Symbols"/>
              <a:ea typeface="Noto Sans Symbols"/>
              <a:cs typeface="Noto Sans Symbols"/>
            </a:endParaRPr>
          </a:p>
          <a:p>
            <a:pPr marL="742950" marR="0" lvl="1" indent="-285750">
              <a:spcBef>
                <a:spcPts val="0"/>
              </a:spcBef>
              <a:spcAft>
                <a:spcPts val="0"/>
              </a:spcAft>
              <a:buFont typeface="Courier New" panose="02070309020205020404" pitchFamily="49" charset="0"/>
              <a:buChar char="o"/>
            </a:pPr>
            <a:r>
              <a:rPr lang="fr-C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Amorcer la réflexion s</a:t>
            </a:r>
            <a:r>
              <a:rPr lang="fr-CA" sz="1200" dirty="0">
                <a:effectLst/>
                <a:latin typeface="Calibri" panose="020F0502020204030204" pitchFamily="34" charset="0"/>
                <a:ea typeface="Courier New" panose="02070309020205020404" pitchFamily="49" charset="0"/>
                <a:cs typeface="Courier New" panose="02070309020205020404" pitchFamily="49" charset="0"/>
              </a:rPr>
              <a:t>ur l’urgence d’agir pour une planète saine et la prospérité de tous</a:t>
            </a:r>
            <a:r>
              <a:rPr lang="fr-C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r>
              <a:rPr lang="fr-C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Assurer une reprise durable et inclusive après la pandémie de COVID‑19;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r>
              <a:rPr lang="fr-CA" sz="1200" dirty="0">
                <a:effectLst/>
                <a:latin typeface="Calibri" panose="020F0502020204030204" pitchFamily="34" charset="0"/>
                <a:ea typeface="Courier New" panose="02070309020205020404" pitchFamily="49" charset="0"/>
                <a:cs typeface="Courier New" panose="02070309020205020404" pitchFamily="49" charset="0"/>
              </a:rPr>
              <a:t>Accélérer la mise en œuvre de la dimension environnementale du développement durable dans le contexte de la Décennie d’action;</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r>
              <a:rPr lang="fr-C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Veiller à la mise en place de processus inclusifs pour la prise de décisions.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marR="0" lvl="0" indent="-342900">
              <a:spcBef>
                <a:spcPts val="0"/>
              </a:spcBef>
              <a:spcAft>
                <a:spcPts val="0"/>
              </a:spcAft>
              <a:buFont typeface="Arial" panose="020B0604020202020204" pitchFamily="34" charset="0"/>
              <a:buChar char="●"/>
            </a:pPr>
            <a:r>
              <a:rPr lang="fr-CA" sz="1200" dirty="0">
                <a:solidFill>
                  <a:srgbClr val="000000"/>
                </a:solidFill>
                <a:effectLst/>
                <a:latin typeface="Calibri" panose="020F0502020204030204" pitchFamily="34" charset="0"/>
                <a:ea typeface="Noto Sans Symbols"/>
                <a:cs typeface="Noto Sans Symbols"/>
              </a:rPr>
              <a:t>Vidéo : La suite des choses après Stockholm +50 (</a:t>
            </a:r>
            <a:r>
              <a:rPr lang="fr-CA" sz="1200" i="1" u="sng" dirty="0" err="1">
                <a:solidFill>
                  <a:srgbClr val="0563C1"/>
                </a:solidFill>
                <a:effectLst/>
                <a:latin typeface="Calibri" panose="020F0502020204030204" pitchFamily="34" charset="0"/>
                <a:ea typeface="Noto Sans Symbols"/>
                <a:cs typeface="Noto Sans Symbols"/>
                <a:hlinkClick r:id="rId15"/>
              </a:rPr>
              <a:t>What</a:t>
            </a:r>
            <a:r>
              <a:rPr lang="fr-CA" sz="1200" i="1" u="sng" dirty="0">
                <a:solidFill>
                  <a:srgbClr val="0563C1"/>
                </a:solidFill>
                <a:effectLst/>
                <a:latin typeface="Calibri" panose="020F0502020204030204" pitchFamily="34" charset="0"/>
                <a:ea typeface="Noto Sans Symbols"/>
                <a:cs typeface="Noto Sans Symbols"/>
                <a:hlinkClick r:id="rId15"/>
              </a:rPr>
              <a:t> Comes </a:t>
            </a:r>
            <a:r>
              <a:rPr lang="fr-CA" sz="1200" i="1" u="sng" dirty="0" err="1">
                <a:solidFill>
                  <a:srgbClr val="0563C1"/>
                </a:solidFill>
                <a:effectLst/>
                <a:latin typeface="Calibri" panose="020F0502020204030204" pitchFamily="34" charset="0"/>
                <a:ea typeface="Noto Sans Symbols"/>
                <a:cs typeface="Noto Sans Symbols"/>
                <a:hlinkClick r:id="rId15"/>
              </a:rPr>
              <a:t>After</a:t>
            </a:r>
            <a:r>
              <a:rPr lang="fr-CA" sz="1200" i="1" u="sng" dirty="0">
                <a:solidFill>
                  <a:srgbClr val="0563C1"/>
                </a:solidFill>
                <a:effectLst/>
                <a:latin typeface="Calibri" panose="020F0502020204030204" pitchFamily="34" charset="0"/>
                <a:ea typeface="Noto Sans Symbols"/>
                <a:cs typeface="Noto Sans Symbols"/>
                <a:hlinkClick r:id="rId15"/>
              </a:rPr>
              <a:t> Stockholm +50?</a:t>
            </a:r>
            <a:r>
              <a:rPr lang="fr-CA" sz="1200" dirty="0">
                <a:solidFill>
                  <a:srgbClr val="000000"/>
                </a:solidFill>
                <a:effectLst/>
                <a:latin typeface="Calibri" panose="020F0502020204030204" pitchFamily="34" charset="0"/>
                <a:ea typeface="Noto Sans Symbols"/>
                <a:cs typeface="Noto Sans Symbols"/>
              </a:rPr>
              <a:t>) (Institut international du développement durable)</a:t>
            </a:r>
          </a:p>
          <a:p>
            <a:pPr marR="0" lvl="0">
              <a:spcBef>
                <a:spcPts val="0"/>
              </a:spcBef>
              <a:spcAft>
                <a:spcPts val="0"/>
              </a:spcAft>
            </a:pPr>
            <a:endParaRPr lang="en-US" sz="1200" dirty="0">
              <a:effectLst/>
              <a:latin typeface="Noto Sans Symbols"/>
              <a:ea typeface="Noto Sans Symbols"/>
              <a:cs typeface="Noto Sans Symbols"/>
            </a:endParaRPr>
          </a:p>
        </p:txBody>
      </p:sp>
      <p:pic>
        <p:nvPicPr>
          <p:cNvPr id="12" name="Picture 11">
            <a:extLst>
              <a:ext uri="{FF2B5EF4-FFF2-40B4-BE49-F238E27FC236}">
                <a16:creationId xmlns:a16="http://schemas.microsoft.com/office/drawing/2014/main" id="{61570D99-8339-41A0-9C2A-C659B5940392}"/>
              </a:ext>
            </a:extLst>
          </p:cNvPr>
          <p:cNvPicPr>
            <a:picLocks noChangeAspect="1"/>
          </p:cNvPicPr>
          <p:nvPr>
            <p:custDataLst>
              <p:tags r:id="rId9"/>
            </p:custDataLst>
          </p:nvPr>
        </p:nvPicPr>
        <p:blipFill>
          <a:blip r:embed="rId16"/>
          <a:srcRect t="7035" b="7035"/>
          <a:stretch/>
        </p:blipFill>
        <p:spPr>
          <a:xfrm>
            <a:off x="228598" y="1966618"/>
            <a:ext cx="3386449" cy="2084764"/>
          </a:xfrm>
          <a:prstGeom prst="rect">
            <a:avLst/>
          </a:prstGeom>
          <a:ln>
            <a:noFill/>
          </a:ln>
          <a:effectLst>
            <a:softEdge rad="112500"/>
          </a:effectLst>
        </p:spPr>
      </p:pic>
      <p:sp>
        <p:nvSpPr>
          <p:cNvPr id="2" name="TextBox 1">
            <a:extLst>
              <a:ext uri="{FF2B5EF4-FFF2-40B4-BE49-F238E27FC236}">
                <a16:creationId xmlns:a16="http://schemas.microsoft.com/office/drawing/2014/main" id="{556C3754-BE56-42AD-B810-F83974D8EAA7}"/>
              </a:ext>
            </a:extLst>
          </p:cNvPr>
          <p:cNvSpPr txBox="1"/>
          <p:nvPr/>
        </p:nvSpPr>
        <p:spPr>
          <a:xfrm>
            <a:off x="3216432" y="2135861"/>
            <a:ext cx="3296282" cy="2369880"/>
          </a:xfrm>
          <a:prstGeom prst="rect">
            <a:avLst/>
          </a:prstGeom>
          <a:noFill/>
        </p:spPr>
        <p:txBody>
          <a:bodyPr wrap="square" rtlCol="0">
            <a:spAutoFit/>
          </a:bodyPr>
          <a:lstStyle/>
          <a:p>
            <a:pPr marL="742950" marR="0" lvl="1" indent="-285750">
              <a:spcBef>
                <a:spcPts val="0"/>
              </a:spcBef>
              <a:spcAft>
                <a:spcPts val="0"/>
              </a:spcAft>
              <a:buFont typeface="Courier New" panose="02070309020205020404" pitchFamily="49" charset="0"/>
              <a:buChar char="o"/>
            </a:pPr>
            <a:r>
              <a:rPr lang="fr-CA" sz="14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Renforcer et revigorer le système multilatéral;</a:t>
            </a:r>
            <a:endParaRPr lang="en-US" sz="14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r>
              <a:rPr lang="fr-CA" sz="14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Reconnaître la responsabilité intergénérationnelle comme la pierre angulaire d’une politique saine; </a:t>
            </a:r>
            <a:endParaRPr lang="en-US" sz="14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r>
              <a:rPr lang="fr-CA" sz="14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Faire progresser les conclusions de la conférence Stockholm+50.</a:t>
            </a:r>
          </a:p>
          <a:p>
            <a:pPr marL="742950" marR="0" lvl="1" indent="-285750">
              <a:spcBef>
                <a:spcPts val="0"/>
              </a:spcBef>
              <a:spcAft>
                <a:spcPts val="0"/>
              </a:spcAft>
              <a:buFont typeface="Courier New" panose="02070309020205020404" pitchFamily="49" charset="0"/>
              <a:buChar char="o"/>
            </a:pPr>
            <a:endParaRPr lang="fr-CA" sz="1200" dirty="0">
              <a:solidFill>
                <a:srgbClr val="000000"/>
              </a:solidFill>
              <a:latin typeface="Calibri" panose="020F0502020204030204" pitchFamily="34"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endParaRPr lang="fr-C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endParaRPr>
          </a:p>
          <a:p>
            <a:pPr marR="0" lvl="1">
              <a:spcBef>
                <a:spcPts val="0"/>
              </a:spcBef>
              <a:spcAft>
                <a:spcPts val="0"/>
              </a:spcAft>
            </a:pP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49060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E608A47-8BAC-5A45-9D20-186CAFA62338}"/>
              </a:ext>
              <a:ext uri="{C183D7F6-B498-43B3-948B-1728B52AA6E4}">
                <adec:decorative xmlns:adec="http://schemas.microsoft.com/office/drawing/2017/decorative" val="1"/>
              </a:ext>
            </a:extLst>
          </p:cNvPr>
          <p:cNvSpPr/>
          <p:nvPr>
            <p:custDataLst>
              <p:tags r:id="rId1"/>
            </p:custDataLst>
          </p:nvPr>
        </p:nvSpPr>
        <p:spPr>
          <a:xfrm>
            <a:off x="0" y="8817574"/>
            <a:ext cx="6858000" cy="307777"/>
          </a:xfrm>
          <a:prstGeom prst="rect">
            <a:avLst/>
          </a:pr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400"/>
          </a:p>
        </p:txBody>
      </p:sp>
      <p:sp>
        <p:nvSpPr>
          <p:cNvPr id="24" name="Rectangle 23">
            <a:extLst>
              <a:ext uri="{FF2B5EF4-FFF2-40B4-BE49-F238E27FC236}">
                <a16:creationId xmlns:a16="http://schemas.microsoft.com/office/drawing/2014/main" id="{BFFB9A6F-843A-0943-8BFC-6FF093FA9FEC}"/>
              </a:ext>
              <a:ext uri="{C183D7F6-B498-43B3-948B-1728B52AA6E4}">
                <adec:decorative xmlns:adec="http://schemas.microsoft.com/office/drawing/2017/decorative" val="1"/>
              </a:ext>
            </a:extLst>
          </p:cNvPr>
          <p:cNvSpPr/>
          <p:nvPr>
            <p:custDataLst>
              <p:tags r:id="rId2"/>
            </p:custDataLst>
          </p:nvPr>
        </p:nvSpPr>
        <p:spPr>
          <a:xfrm flipV="1">
            <a:off x="0" y="9118283"/>
            <a:ext cx="6858000" cy="25717"/>
          </a:xfrm>
          <a:prstGeom prst="rect">
            <a:avLst/>
          </a:prstGeom>
          <a:solidFill>
            <a:srgbClr val="9E9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400"/>
          </a:p>
        </p:txBody>
      </p:sp>
      <p:grpSp>
        <p:nvGrpSpPr>
          <p:cNvPr id="30" name="Group 29">
            <a:extLst>
              <a:ext uri="{FF2B5EF4-FFF2-40B4-BE49-F238E27FC236}">
                <a16:creationId xmlns:a16="http://schemas.microsoft.com/office/drawing/2014/main" id="{9A37399C-6C60-4B90-BE83-52E1090FC198}"/>
              </a:ext>
              <a:ext uri="{C183D7F6-B498-43B3-948B-1728B52AA6E4}">
                <adec:decorative xmlns:adec="http://schemas.microsoft.com/office/drawing/2017/decorative" val="1"/>
              </a:ext>
            </a:extLst>
          </p:cNvPr>
          <p:cNvGrpSpPr/>
          <p:nvPr>
            <p:custDataLst>
              <p:tags r:id="rId3"/>
            </p:custDataLst>
          </p:nvPr>
        </p:nvGrpSpPr>
        <p:grpSpPr>
          <a:xfrm>
            <a:off x="217601" y="1353479"/>
            <a:ext cx="6641108" cy="495168"/>
            <a:chOff x="2934770" y="308836"/>
            <a:chExt cx="11219442" cy="701030"/>
          </a:xfrm>
        </p:grpSpPr>
        <p:sp>
          <p:nvSpPr>
            <p:cNvPr id="31" name="Rounded Rectangle 3">
              <a:extLst>
                <a:ext uri="{FF2B5EF4-FFF2-40B4-BE49-F238E27FC236}">
                  <a16:creationId xmlns:a16="http://schemas.microsoft.com/office/drawing/2014/main" id="{541FBC1A-D23E-4AA2-B2E9-88A3A47D00E9}"/>
                </a:ext>
              </a:extLst>
            </p:cNvPr>
            <p:cNvSpPr/>
            <p:nvPr/>
          </p:nvSpPr>
          <p:spPr>
            <a:xfrm>
              <a:off x="2934770" y="308836"/>
              <a:ext cx="6732240" cy="701030"/>
            </a:xfrm>
            <a:custGeom>
              <a:avLst/>
              <a:gdLst/>
              <a:ahLst/>
              <a:cxnLst/>
              <a:rect l="l" t="t" r="r" b="b"/>
              <a:pathLst>
                <a:path w="6291808" h="701030">
                  <a:moveTo>
                    <a:pt x="350515" y="0"/>
                  </a:moveTo>
                  <a:lnTo>
                    <a:pt x="6291808" y="0"/>
                  </a:lnTo>
                  <a:lnTo>
                    <a:pt x="6291808" y="701030"/>
                  </a:lnTo>
                  <a:lnTo>
                    <a:pt x="350515" y="701030"/>
                  </a:lnTo>
                  <a:cubicBezTo>
                    <a:pt x="156931" y="701030"/>
                    <a:pt x="0" y="544099"/>
                    <a:pt x="0" y="350515"/>
                  </a:cubicBezTo>
                  <a:cubicBezTo>
                    <a:pt x="0" y="156931"/>
                    <a:pt x="156931" y="0"/>
                    <a:pt x="350515" y="0"/>
                  </a:cubicBezTo>
                  <a:close/>
                </a:path>
              </a:pathLst>
            </a:cu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013"/>
            </a:p>
          </p:txBody>
        </p:sp>
        <p:sp>
          <p:nvSpPr>
            <p:cNvPr id="32" name="Rectangle 31">
              <a:extLst>
                <a:ext uri="{FF2B5EF4-FFF2-40B4-BE49-F238E27FC236}">
                  <a16:creationId xmlns:a16="http://schemas.microsoft.com/office/drawing/2014/main" id="{00D0510D-4369-4E05-B61B-7F948AABF338}"/>
                </a:ext>
              </a:extLst>
            </p:cNvPr>
            <p:cNvSpPr/>
            <p:nvPr/>
          </p:nvSpPr>
          <p:spPr>
            <a:xfrm>
              <a:off x="9152876" y="308836"/>
              <a:ext cx="5001336" cy="701030"/>
            </a:xfrm>
            <a:prstGeom prst="rect">
              <a:avLst/>
            </a:prstGeom>
            <a:solidFill>
              <a:srgbClr val="6A0D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CA" sz="1013">
                <a:solidFill>
                  <a:schemeClr val="bg1">
                    <a:lumMod val="95000"/>
                  </a:schemeClr>
                </a:solidFill>
              </a:endParaRPr>
            </a:p>
          </p:txBody>
        </p:sp>
      </p:grpSp>
      <p:sp>
        <p:nvSpPr>
          <p:cNvPr id="35" name="TextBox 34">
            <a:extLst>
              <a:ext uri="{FF2B5EF4-FFF2-40B4-BE49-F238E27FC236}">
                <a16:creationId xmlns:a16="http://schemas.microsoft.com/office/drawing/2014/main" id="{B9F97EE3-CEC2-4C38-BE4B-C60BA121DCC4}"/>
              </a:ext>
            </a:extLst>
          </p:cNvPr>
          <p:cNvSpPr txBox="1"/>
          <p:nvPr>
            <p:custDataLst>
              <p:tags r:id="rId4"/>
            </p:custDataLst>
          </p:nvPr>
        </p:nvSpPr>
        <p:spPr>
          <a:xfrm>
            <a:off x="343438" y="1405628"/>
            <a:ext cx="6514562" cy="369332"/>
          </a:xfrm>
          <a:prstGeom prst="rect">
            <a:avLst/>
          </a:prstGeom>
          <a:noFill/>
        </p:spPr>
        <p:txBody>
          <a:bodyPr wrap="square">
            <a:spAutoFit/>
          </a:bodyPr>
          <a:lstStyle/>
          <a:p>
            <a:r>
              <a:rPr lang="fr-CA" sz="1800" b="1" dirty="0">
                <a:solidFill>
                  <a:schemeClr val="bg2"/>
                </a:solidFill>
                <a:effectLst/>
                <a:latin typeface="Calibri" panose="020F0502020204030204" pitchFamily="34" charset="0"/>
                <a:ea typeface="Times New Roman" panose="02020603050405020304" pitchFamily="18" charset="0"/>
              </a:rPr>
              <a:t>Faits saillants relatifs au Canada</a:t>
            </a:r>
            <a:endParaRPr lang="fr-CA" b="1" dirty="0">
              <a:solidFill>
                <a:schemeClr val="bg2"/>
              </a:solidFill>
            </a:endParaRPr>
          </a:p>
        </p:txBody>
      </p:sp>
      <p:sp>
        <p:nvSpPr>
          <p:cNvPr id="58" name="TextBox 57">
            <a:extLst>
              <a:ext uri="{FF2B5EF4-FFF2-40B4-BE49-F238E27FC236}">
                <a16:creationId xmlns:a16="http://schemas.microsoft.com/office/drawing/2014/main" id="{E749438F-DA39-4E2A-A8AC-E3459CF07333}"/>
              </a:ext>
            </a:extLst>
          </p:cNvPr>
          <p:cNvSpPr txBox="1"/>
          <p:nvPr>
            <p:custDataLst>
              <p:tags r:id="rId5"/>
            </p:custDataLst>
          </p:nvPr>
        </p:nvSpPr>
        <p:spPr>
          <a:xfrm>
            <a:off x="5735782" y="8818165"/>
            <a:ext cx="1145919" cy="312650"/>
          </a:xfrm>
          <a:prstGeom prst="rect">
            <a:avLst/>
          </a:prstGeom>
          <a:noFill/>
        </p:spPr>
        <p:txBody>
          <a:bodyPr wrap="square">
            <a:spAutoFit/>
          </a:bodyPr>
          <a:lstStyle/>
          <a:p>
            <a:pPr>
              <a:lnSpc>
                <a:spcPct val="107000"/>
              </a:lnSpc>
              <a:spcAft>
                <a:spcPts val="800"/>
              </a:spcAft>
            </a:pPr>
            <a:r>
              <a:rPr lang="fr-CA" sz="1400" b="1" dirty="0">
                <a:solidFill>
                  <a:schemeClr val="bg1"/>
                </a:solidFill>
                <a:effectLst/>
                <a:ea typeface="Times New Roman" panose="02020603050405020304" pitchFamily="18" charset="0"/>
                <a:cs typeface="Times New Roman" panose="02020603050405020304" pitchFamily="18" charset="0"/>
              </a:rPr>
              <a:t>Page </a:t>
            </a:r>
            <a:r>
              <a:rPr lang="fr-CA" sz="1400" b="1" dirty="0">
                <a:solidFill>
                  <a:schemeClr val="bg1"/>
                </a:solidFill>
                <a:ea typeface="Times New Roman" panose="02020603050405020304" pitchFamily="18" charset="0"/>
                <a:cs typeface="Times New Roman" panose="02020603050405020304" pitchFamily="18" charset="0"/>
              </a:rPr>
              <a:t>3 sur</a:t>
            </a:r>
            <a:r>
              <a:rPr lang="fr-CA" sz="1400" b="1" dirty="0">
                <a:solidFill>
                  <a:schemeClr val="bg1"/>
                </a:solidFill>
                <a:effectLst/>
                <a:ea typeface="Times New Roman" panose="02020603050405020304" pitchFamily="18" charset="0"/>
                <a:cs typeface="Times New Roman" panose="02020603050405020304" pitchFamily="18" charset="0"/>
              </a:rPr>
              <a:t> 3</a:t>
            </a:r>
          </a:p>
        </p:txBody>
      </p:sp>
      <p:pic>
        <p:nvPicPr>
          <p:cNvPr id="4" name="Picture 3">
            <a:extLst>
              <a:ext uri="{FF2B5EF4-FFF2-40B4-BE49-F238E27FC236}">
                <a16:creationId xmlns:a16="http://schemas.microsoft.com/office/drawing/2014/main" id="{A543B2FE-55BD-4169-9119-1AB99F7AEEB1}"/>
              </a:ext>
            </a:extLst>
          </p:cNvPr>
          <p:cNvPicPr>
            <a:picLocks noChangeAspect="1"/>
          </p:cNvPicPr>
          <p:nvPr>
            <p:custDataLst>
              <p:tags r:id="rId6"/>
            </p:custDataLst>
          </p:nvPr>
        </p:nvPicPr>
        <p:blipFill>
          <a:blip r:embed="rId10"/>
          <a:stretch>
            <a:fillRect/>
          </a:stretch>
        </p:blipFill>
        <p:spPr>
          <a:xfrm>
            <a:off x="223899" y="136670"/>
            <a:ext cx="3188215" cy="884608"/>
          </a:xfrm>
          <a:prstGeom prst="rect">
            <a:avLst/>
          </a:prstGeom>
        </p:spPr>
      </p:pic>
      <p:sp>
        <p:nvSpPr>
          <p:cNvPr id="25" name="TextBox 24">
            <a:extLst>
              <a:ext uri="{FF2B5EF4-FFF2-40B4-BE49-F238E27FC236}">
                <a16:creationId xmlns:a16="http://schemas.microsoft.com/office/drawing/2014/main" id="{41C543CA-95AD-4188-A4DA-C6A9D4E5BE10}"/>
              </a:ext>
            </a:extLst>
          </p:cNvPr>
          <p:cNvSpPr txBox="1"/>
          <p:nvPr>
            <p:custDataLst>
              <p:tags r:id="rId7"/>
            </p:custDataLst>
          </p:nvPr>
        </p:nvSpPr>
        <p:spPr>
          <a:xfrm>
            <a:off x="99060" y="323514"/>
            <a:ext cx="6644829" cy="1046440"/>
          </a:xfrm>
          <a:prstGeom prst="rect">
            <a:avLst/>
          </a:prstGeom>
          <a:noFill/>
        </p:spPr>
        <p:txBody>
          <a:bodyPr wrap="square">
            <a:spAutoFit/>
          </a:bodyPr>
          <a:lstStyle/>
          <a:p>
            <a:pPr algn="r"/>
            <a:endParaRPr lang="fr-CA" sz="3000" b="1" dirty="0">
              <a:solidFill>
                <a:srgbClr val="103A5E"/>
              </a:solidFill>
            </a:endParaRPr>
          </a:p>
          <a:p>
            <a:pPr algn="r"/>
            <a:r>
              <a:rPr lang="fr-CA" sz="3200" b="1" dirty="0">
                <a:effectLst/>
                <a:ea typeface="Times New Roman" panose="02020603050405020304" pitchFamily="18" charset="0"/>
              </a:rPr>
              <a:t>Stockholm +50 </a:t>
            </a:r>
            <a:endParaRPr lang="fr-CA" sz="3200" dirty="0"/>
          </a:p>
        </p:txBody>
      </p:sp>
      <p:sp>
        <p:nvSpPr>
          <p:cNvPr id="21" name="TextBox 20">
            <a:extLst>
              <a:ext uri="{FF2B5EF4-FFF2-40B4-BE49-F238E27FC236}">
                <a16:creationId xmlns:a16="http://schemas.microsoft.com/office/drawing/2014/main" id="{2EA7B09B-F774-4858-9740-AF977AE6F2A7}"/>
              </a:ext>
            </a:extLst>
          </p:cNvPr>
          <p:cNvSpPr txBox="1"/>
          <p:nvPr>
            <p:custDataLst>
              <p:tags r:id="rId8"/>
            </p:custDataLst>
          </p:nvPr>
        </p:nvSpPr>
        <p:spPr>
          <a:xfrm>
            <a:off x="343438" y="2098435"/>
            <a:ext cx="6285963" cy="6001643"/>
          </a:xfrm>
          <a:prstGeom prst="rect">
            <a:avLst/>
          </a:prstGeom>
          <a:noFill/>
        </p:spPr>
        <p:txBody>
          <a:bodyPr wrap="square">
            <a:spAutoFit/>
          </a:bodyPr>
          <a:lstStyle/>
          <a:p>
            <a:pPr marL="0" marR="0">
              <a:spcBef>
                <a:spcPts val="0"/>
              </a:spcBef>
              <a:spcAft>
                <a:spcPts val="0"/>
              </a:spcAft>
            </a:pPr>
            <a:r>
              <a:rPr lang="fr-CA" sz="1200" b="1" dirty="0">
                <a:effectLst/>
                <a:latin typeface="Calibri" panose="020F0502020204030204" pitchFamily="34" charset="0"/>
                <a:ea typeface="Times New Roman" panose="02020603050405020304" pitchFamily="18" charset="0"/>
              </a:rPr>
              <a:t>Stockholm +50 : Faits saillants relatifs au Canada</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fr-CA" sz="1200" dirty="0">
                <a:solidFill>
                  <a:srgbClr val="000000"/>
                </a:solidFill>
                <a:effectLst/>
                <a:latin typeface="Calibri" panose="020F0502020204030204" pitchFamily="34" charset="0"/>
                <a:ea typeface="Noto Sans Symbols"/>
                <a:cs typeface="Noto Sans Symbols"/>
              </a:rPr>
              <a:t>À Stockholm+50, le ministre Guilbeault a coprésidé un </a:t>
            </a:r>
            <a:r>
              <a:rPr lang="fr-CA" sz="1200" u="sng" dirty="0">
                <a:solidFill>
                  <a:srgbClr val="0563C1"/>
                </a:solidFill>
                <a:effectLst/>
                <a:latin typeface="Calibri" panose="020F0502020204030204" pitchFamily="34" charset="0"/>
                <a:ea typeface="Noto Sans Symbols"/>
                <a:cs typeface="Noto Sans Symbols"/>
                <a:hlinkClick r:id="rId11"/>
              </a:rPr>
              <a:t>dialogue sur le leadership</a:t>
            </a:r>
            <a:r>
              <a:rPr lang="fr-CA" sz="1200" dirty="0">
                <a:solidFill>
                  <a:srgbClr val="000000"/>
                </a:solidFill>
                <a:effectLst/>
                <a:latin typeface="Calibri" panose="020F0502020204030204" pitchFamily="34" charset="0"/>
                <a:ea typeface="Noto Sans Symbols"/>
                <a:cs typeface="Noto Sans Symbols"/>
              </a:rPr>
              <a:t> avec Gustavo Manrique, ministre de l’Environnement, de l’Eau et de la Transition écologique de l’Équateur, qui portait sur l’urgent besoin de mesures pour assurer à tous une planète saine et un avenir prospère.</a:t>
            </a:r>
          </a:p>
          <a:p>
            <a:pPr marR="0" lvl="0">
              <a:spcBef>
                <a:spcPts val="0"/>
              </a:spcBef>
              <a:spcAft>
                <a:spcPts val="0"/>
              </a:spcAft>
            </a:pPr>
            <a:endParaRPr lang="fr-CA" sz="1200" u="sng" dirty="0">
              <a:solidFill>
                <a:srgbClr val="0563C1"/>
              </a:solidFill>
              <a:effectLst/>
              <a:latin typeface="Calibri" panose="020F0502020204030204" pitchFamily="34" charset="0"/>
              <a:ea typeface="Noto Sans Symbols"/>
              <a:cs typeface="Noto Sans Symbols"/>
              <a:hlinkClick r:id="rId12"/>
            </a:endParaRPr>
          </a:p>
          <a:p>
            <a:pPr marL="342900" marR="0" lvl="0" indent="-342900">
              <a:spcBef>
                <a:spcPts val="0"/>
              </a:spcBef>
              <a:spcAft>
                <a:spcPts val="0"/>
              </a:spcAft>
              <a:buFont typeface="Arial" panose="020B0604020202020204" pitchFamily="34" charset="0"/>
              <a:buChar char="●"/>
            </a:pPr>
            <a:r>
              <a:rPr lang="fr-CA" sz="1200" u="sng" dirty="0">
                <a:solidFill>
                  <a:srgbClr val="0563C1"/>
                </a:solidFill>
                <a:effectLst/>
                <a:latin typeface="Calibri" panose="020F0502020204030204" pitchFamily="34" charset="0"/>
                <a:ea typeface="Noto Sans Symbols"/>
                <a:cs typeface="Noto Sans Symbols"/>
                <a:hlinkClick r:id="rId12"/>
              </a:rPr>
              <a:t>Le Canada et l’Inde ont signé un protocole d’entente</a:t>
            </a:r>
            <a:r>
              <a:rPr lang="fr-CA" sz="1200" u="none" strike="noStrike" dirty="0">
                <a:solidFill>
                  <a:srgbClr val="0563C1"/>
                </a:solidFill>
                <a:effectLst/>
                <a:latin typeface="Calibri" panose="020F0502020204030204" pitchFamily="34" charset="0"/>
                <a:ea typeface="Noto Sans Symbols"/>
                <a:cs typeface="Noto Sans Symbols"/>
                <a:hlinkClick r:id="rId12"/>
              </a:rPr>
              <a:t> </a:t>
            </a:r>
            <a:r>
              <a:rPr lang="fr-CA" sz="1200" u="none" strike="noStrike" dirty="0">
                <a:solidFill>
                  <a:srgbClr val="0000FF"/>
                </a:solidFill>
                <a:effectLst/>
                <a:latin typeface="Calibri" panose="020F0502020204030204" pitchFamily="34" charset="0"/>
                <a:ea typeface="Noto Sans Symbols"/>
                <a:cs typeface="Noto Sans Symbols"/>
                <a:hlinkClick r:id="rId12"/>
              </a:rPr>
              <a:t>pour renforcer leur collaboration à l’égard de la protection de l’environnement et de l’action climatique</a:t>
            </a:r>
            <a:r>
              <a:rPr lang="fr-CA" sz="1200" dirty="0">
                <a:solidFill>
                  <a:srgbClr val="000000"/>
                </a:solidFill>
                <a:effectLst/>
                <a:latin typeface="Calibri" panose="020F0502020204030204" pitchFamily="34" charset="0"/>
                <a:ea typeface="Noto Sans Symbols"/>
                <a:cs typeface="Noto Sans Symbols"/>
              </a:rPr>
              <a:t>. Au titre du protocole d’entente, les deux pays ont convenu de collaborer, d’échanger des renseignements et de l’expertise, et de soutenir leur ambition respective dans une foule de domaines, y compris le renforcement de la capacité de production d’énergie renouvelable, la décarbonisation des industries lourdes, la réduction de la pollution plastique, l’appui à une saine gestion des produits chimiques et de la consommation durable.</a:t>
            </a:r>
            <a:endParaRPr lang="en-US" sz="1200" dirty="0">
              <a:effectLst/>
              <a:latin typeface="Noto Sans Symbols"/>
              <a:ea typeface="Noto Sans Symbols"/>
              <a:cs typeface="Noto Sans Symbols"/>
            </a:endParaRPr>
          </a:p>
          <a:p>
            <a:pPr marL="342900" marR="0" lvl="0" indent="-342900">
              <a:spcBef>
                <a:spcPts val="0"/>
              </a:spcBef>
              <a:spcAft>
                <a:spcPts val="0"/>
              </a:spcAft>
              <a:buFont typeface="Arial" panose="020B0604020202020204" pitchFamily="34" charset="0"/>
              <a:buChar char="●"/>
            </a:pPr>
            <a:r>
              <a:rPr lang="fr-CA" sz="1200" u="sng" dirty="0">
                <a:solidFill>
                  <a:srgbClr val="0563C1"/>
                </a:solidFill>
                <a:effectLst/>
                <a:latin typeface="Calibri" panose="020F0502020204030204" pitchFamily="34" charset="0"/>
                <a:ea typeface="Noto Sans Symbols"/>
                <a:cs typeface="Noto Sans Symbols"/>
                <a:hlinkClick r:id="rId13"/>
              </a:rPr>
              <a:t>Le Canada s’est aussi joint au groupe des champions du financement pour l’adaptation</a:t>
            </a:r>
            <a:r>
              <a:rPr lang="fr-CA" sz="1200" dirty="0">
                <a:solidFill>
                  <a:srgbClr val="000000"/>
                </a:solidFill>
                <a:effectLst/>
                <a:latin typeface="Calibri" panose="020F0502020204030204" pitchFamily="34" charset="0"/>
                <a:ea typeface="Noto Sans Symbols"/>
                <a:cs typeface="Noto Sans Symbols"/>
              </a:rPr>
              <a:t> afin d’aider les pays en développement à se préparer et à s’adapter aux répercussions des changements climatiques en appelant à doubler le financement pour l’adaptation. </a:t>
            </a:r>
            <a:endParaRPr lang="en-US" sz="1200" dirty="0">
              <a:effectLst/>
              <a:latin typeface="Noto Sans Symbols"/>
              <a:ea typeface="Noto Sans Symbols"/>
              <a:cs typeface="Noto Sans Symbols"/>
            </a:endParaRPr>
          </a:p>
          <a:p>
            <a:pPr marL="0" marR="0">
              <a:spcBef>
                <a:spcPts val="0"/>
              </a:spcBef>
              <a:spcAft>
                <a:spcPts val="0"/>
              </a:spcAft>
            </a:pPr>
            <a:r>
              <a:rPr lang="fr-CA" sz="12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fr-CA" sz="1200" b="1" dirty="0">
                <a:effectLst/>
                <a:latin typeface="Calibri" panose="020F0502020204030204" pitchFamily="34" charset="0"/>
                <a:ea typeface="Times New Roman" panose="02020603050405020304" pitchFamily="18" charset="0"/>
              </a:rPr>
              <a:t>Commentaires ou réponses d’autres organisations environnementales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fr-CA" sz="1200" dirty="0">
                <a:solidFill>
                  <a:srgbClr val="000000"/>
                </a:solidFill>
                <a:effectLst/>
                <a:latin typeface="Calibri" panose="020F0502020204030204" pitchFamily="34" charset="0"/>
                <a:ea typeface="Noto Sans Symbols"/>
                <a:cs typeface="Noto Sans Symbols"/>
              </a:rPr>
              <a:t>Fondation Solar Impulse – </a:t>
            </a:r>
            <a:r>
              <a:rPr lang="fr-CA" sz="1200" i="1" u="sng" dirty="0">
                <a:solidFill>
                  <a:srgbClr val="0563C1"/>
                </a:solidFill>
                <a:effectLst/>
                <a:latin typeface="Calibri" panose="020F0502020204030204" pitchFamily="34" charset="0"/>
                <a:ea typeface="Noto Sans Symbols"/>
                <a:cs typeface="Noto Sans Symbols"/>
                <a:hlinkClick r:id="rId14"/>
              </a:rPr>
              <a:t>Climat : pour qu’il n’y ait pas de « Stockholm +100 »!</a:t>
            </a:r>
            <a:endParaRPr lang="en-US" sz="1200" dirty="0">
              <a:effectLst/>
              <a:latin typeface="Noto Sans Symbols"/>
              <a:ea typeface="Noto Sans Symbols"/>
              <a:cs typeface="Noto Sans Symbols"/>
            </a:endParaRPr>
          </a:p>
          <a:p>
            <a:pPr marL="342900" marR="0" lvl="0" indent="-342900">
              <a:spcBef>
                <a:spcPts val="0"/>
              </a:spcBef>
              <a:spcAft>
                <a:spcPts val="0"/>
              </a:spcAft>
              <a:buFont typeface="Arial" panose="020B0604020202020204" pitchFamily="34" charset="0"/>
              <a:buChar char="●"/>
            </a:pPr>
            <a:r>
              <a:rPr lang="fr-CA" sz="1200" dirty="0">
                <a:solidFill>
                  <a:srgbClr val="000000"/>
                </a:solidFill>
                <a:effectLst/>
                <a:latin typeface="Calibri" panose="020F0502020204030204" pitchFamily="34" charset="0"/>
                <a:ea typeface="Noto Sans Symbols"/>
                <a:cs typeface="Noto Sans Symbols"/>
              </a:rPr>
              <a:t>Déclaration de l’organisation du Traité de non‑prolifération des combustibles fossiles : </a:t>
            </a:r>
            <a:r>
              <a:rPr lang="fr-CA" sz="1200" i="1" u="sng" dirty="0" err="1">
                <a:solidFill>
                  <a:srgbClr val="0563C1"/>
                </a:solidFill>
                <a:effectLst/>
                <a:latin typeface="Calibri" panose="020F0502020204030204" pitchFamily="34" charset="0"/>
                <a:ea typeface="Noto Sans Symbols"/>
                <a:cs typeface="Noto Sans Symbols"/>
                <a:hlinkClick r:id="rId15"/>
              </a:rPr>
              <a:t>UN’s</a:t>
            </a:r>
            <a:r>
              <a:rPr lang="fr-CA" sz="1200" i="1" u="sng" dirty="0">
                <a:solidFill>
                  <a:srgbClr val="0563C1"/>
                </a:solidFill>
                <a:effectLst/>
                <a:latin typeface="Calibri" panose="020F0502020204030204" pitchFamily="34" charset="0"/>
                <a:ea typeface="Noto Sans Symbols"/>
                <a:cs typeface="Noto Sans Symbols"/>
                <a:hlinkClick r:id="rId15"/>
              </a:rPr>
              <a:t> Stockholm +50 </a:t>
            </a:r>
            <a:r>
              <a:rPr lang="fr-CA" sz="1200" i="1" u="sng" dirty="0" err="1">
                <a:solidFill>
                  <a:srgbClr val="0563C1"/>
                </a:solidFill>
                <a:effectLst/>
                <a:latin typeface="Calibri" panose="020F0502020204030204" pitchFamily="34" charset="0"/>
                <a:ea typeface="Noto Sans Symbols"/>
                <a:cs typeface="Noto Sans Symbols"/>
                <a:hlinkClick r:id="rId15"/>
              </a:rPr>
              <a:t>is</a:t>
            </a:r>
            <a:r>
              <a:rPr lang="fr-CA" sz="1200" i="1" u="sng" dirty="0">
                <a:solidFill>
                  <a:srgbClr val="0563C1"/>
                </a:solidFill>
                <a:effectLst/>
                <a:latin typeface="Calibri" panose="020F0502020204030204" pitchFamily="34" charset="0"/>
                <a:ea typeface="Noto Sans Symbols"/>
                <a:cs typeface="Noto Sans Symbols"/>
                <a:hlinkClick r:id="rId15"/>
              </a:rPr>
              <a:t> First to </a:t>
            </a:r>
            <a:r>
              <a:rPr lang="fr-CA" sz="1200" i="1" u="sng" dirty="0" err="1">
                <a:solidFill>
                  <a:srgbClr val="0563C1"/>
                </a:solidFill>
                <a:effectLst/>
                <a:latin typeface="Calibri" panose="020F0502020204030204" pitchFamily="34" charset="0"/>
                <a:ea typeface="Noto Sans Symbols"/>
                <a:cs typeface="Noto Sans Symbols"/>
                <a:hlinkClick r:id="rId15"/>
              </a:rPr>
              <a:t>Recommend</a:t>
            </a:r>
            <a:r>
              <a:rPr lang="fr-CA" sz="1200" i="1" u="sng" dirty="0">
                <a:solidFill>
                  <a:srgbClr val="0563C1"/>
                </a:solidFill>
                <a:effectLst/>
                <a:latin typeface="Calibri" panose="020F0502020204030204" pitchFamily="34" charset="0"/>
                <a:ea typeface="Noto Sans Symbols"/>
                <a:cs typeface="Noto Sans Symbols"/>
                <a:hlinkClick r:id="rId15"/>
              </a:rPr>
              <a:t> Phase-Out of All </a:t>
            </a:r>
            <a:r>
              <a:rPr lang="fr-CA" sz="1200" i="1" u="sng" dirty="0" err="1">
                <a:solidFill>
                  <a:srgbClr val="0563C1"/>
                </a:solidFill>
                <a:effectLst/>
                <a:latin typeface="Calibri" panose="020F0502020204030204" pitchFamily="34" charset="0"/>
                <a:ea typeface="Noto Sans Symbols"/>
                <a:cs typeface="Noto Sans Symbols"/>
                <a:hlinkClick r:id="rId15"/>
              </a:rPr>
              <a:t>Fossil</a:t>
            </a:r>
            <a:r>
              <a:rPr lang="fr-CA" sz="1200" i="1" u="sng" dirty="0">
                <a:solidFill>
                  <a:srgbClr val="0563C1"/>
                </a:solidFill>
                <a:effectLst/>
                <a:latin typeface="Calibri" panose="020F0502020204030204" pitchFamily="34" charset="0"/>
                <a:ea typeface="Noto Sans Symbols"/>
                <a:cs typeface="Noto Sans Symbols"/>
                <a:hlinkClick r:id="rId15"/>
              </a:rPr>
              <a:t> Fuels</a:t>
            </a:r>
            <a:r>
              <a:rPr lang="fr-CA" sz="1200" i="1" dirty="0">
                <a:effectLst/>
                <a:latin typeface="Calibri" panose="020F0502020204030204" pitchFamily="34" charset="0"/>
                <a:ea typeface="Noto Sans Symbols"/>
                <a:cs typeface="Noto Sans Symbols"/>
              </a:rPr>
              <a:t>.</a:t>
            </a:r>
            <a:endParaRPr lang="en-US" sz="1200" dirty="0">
              <a:effectLst/>
              <a:latin typeface="Noto Sans Symbols"/>
              <a:ea typeface="Noto Sans Symbols"/>
              <a:cs typeface="Noto Sans Symbols"/>
            </a:endParaRPr>
          </a:p>
          <a:p>
            <a:pPr marL="342900" marR="0" lvl="0" indent="-342900">
              <a:spcBef>
                <a:spcPts val="0"/>
              </a:spcBef>
              <a:spcAft>
                <a:spcPts val="0"/>
              </a:spcAft>
              <a:buFont typeface="Arial" panose="020B0604020202020204" pitchFamily="34" charset="0"/>
              <a:buChar char="●"/>
            </a:pPr>
            <a:r>
              <a:rPr lang="fr-CA" sz="1200" u="sng" dirty="0">
                <a:solidFill>
                  <a:srgbClr val="0563C1"/>
                </a:solidFill>
                <a:effectLst/>
                <a:latin typeface="Calibri" panose="020F0502020204030204" pitchFamily="34" charset="0"/>
                <a:ea typeface="Noto Sans Symbols"/>
                <a:cs typeface="Noto Sans Symbols"/>
                <a:hlinkClick r:id="rId16"/>
              </a:rPr>
              <a:t>Déclaration</a:t>
            </a:r>
            <a:r>
              <a:rPr lang="fr-CA" sz="1200" dirty="0">
                <a:solidFill>
                  <a:srgbClr val="000000"/>
                </a:solidFill>
                <a:effectLst/>
                <a:latin typeface="Calibri" panose="020F0502020204030204" pitchFamily="34" charset="0"/>
                <a:ea typeface="Noto Sans Symbols"/>
                <a:cs typeface="Noto Sans Symbols"/>
              </a:rPr>
              <a:t> [</a:t>
            </a:r>
            <a:r>
              <a:rPr lang="fr-CA" sz="1200" cap="small" dirty="0">
                <a:solidFill>
                  <a:srgbClr val="000000"/>
                </a:solidFill>
                <a:effectLst/>
                <a:latin typeface="Calibri" panose="020F0502020204030204" pitchFamily="34" charset="0"/>
                <a:ea typeface="Noto Sans Symbols"/>
                <a:cs typeface="Noto Sans Symbols"/>
              </a:rPr>
              <a:t>en anglais seulement</a:t>
            </a:r>
            <a:r>
              <a:rPr lang="fr-CA" sz="1200" dirty="0">
                <a:solidFill>
                  <a:srgbClr val="000000"/>
                </a:solidFill>
                <a:effectLst/>
                <a:latin typeface="Calibri" panose="020F0502020204030204" pitchFamily="34" charset="0"/>
                <a:ea typeface="Noto Sans Symbols"/>
                <a:cs typeface="Noto Sans Symbols"/>
              </a:rPr>
              <a:t>] du Fonds mondial pour la nature, selon qui les gouvernements ont reconnu l’échec des efforts de prévention de l’effondrement de la nature et la nécessité de passer immédiatement à l’action pour le bien-être des êtres humains et de la planète.</a:t>
            </a:r>
            <a:endParaRPr lang="en-US" sz="1200" dirty="0">
              <a:effectLst/>
              <a:latin typeface="Noto Sans Symbols"/>
              <a:ea typeface="Noto Sans Symbols"/>
              <a:cs typeface="Noto Sans Symbols"/>
            </a:endParaRPr>
          </a:p>
          <a:p>
            <a:pPr marL="342900" marR="0" lvl="0" indent="-342900">
              <a:spcBef>
                <a:spcPts val="0"/>
              </a:spcBef>
              <a:spcAft>
                <a:spcPts val="0"/>
              </a:spcAft>
              <a:buFont typeface="Arial" panose="020B0604020202020204" pitchFamily="34" charset="0"/>
              <a:buChar char="●"/>
            </a:pPr>
            <a:r>
              <a:rPr lang="fr-CA" sz="1200" dirty="0">
                <a:solidFill>
                  <a:srgbClr val="000000"/>
                </a:solidFill>
                <a:effectLst/>
                <a:latin typeface="Calibri" panose="020F0502020204030204" pitchFamily="34" charset="0"/>
                <a:ea typeface="Noto Sans Symbols"/>
                <a:cs typeface="Noto Sans Symbols"/>
              </a:rPr>
              <a:t>Le 1</a:t>
            </a:r>
            <a:r>
              <a:rPr lang="fr-CA" sz="1200" baseline="30000" dirty="0">
                <a:solidFill>
                  <a:srgbClr val="000000"/>
                </a:solidFill>
                <a:effectLst/>
                <a:latin typeface="Calibri" panose="020F0502020204030204" pitchFamily="34" charset="0"/>
                <a:ea typeface="Noto Sans Symbols"/>
                <a:cs typeface="Noto Sans Symbols"/>
              </a:rPr>
              <a:t>er</a:t>
            </a:r>
            <a:r>
              <a:rPr lang="fr-CA" sz="1200" dirty="0">
                <a:solidFill>
                  <a:srgbClr val="000000"/>
                </a:solidFill>
                <a:effectLst/>
                <a:latin typeface="Calibri" panose="020F0502020204030204" pitchFamily="34" charset="0"/>
                <a:ea typeface="Noto Sans Symbols"/>
                <a:cs typeface="Noto Sans Symbols"/>
              </a:rPr>
              <a:t> juin 2022, plusieurs spécialistes du climat, de l’environnement et des sciences sociales ont rédigé </a:t>
            </a:r>
            <a:r>
              <a:rPr lang="fr-CA" sz="1200" u="sng" dirty="0">
                <a:solidFill>
                  <a:srgbClr val="0563C1"/>
                </a:solidFill>
                <a:effectLst/>
                <a:latin typeface="Calibri" panose="020F0502020204030204" pitchFamily="34" charset="0"/>
                <a:ea typeface="Noto Sans Symbols"/>
                <a:cs typeface="Noto Sans Symbols"/>
                <a:hlinkClick r:id="rId17"/>
              </a:rPr>
              <a:t>une lettre</a:t>
            </a:r>
            <a:r>
              <a:rPr lang="fr-CA" sz="1200" dirty="0">
                <a:solidFill>
                  <a:srgbClr val="000000"/>
                </a:solidFill>
                <a:effectLst/>
                <a:latin typeface="Calibri" panose="020F0502020204030204" pitchFamily="34" charset="0"/>
                <a:ea typeface="Noto Sans Symbols"/>
                <a:cs typeface="Noto Sans Symbols"/>
              </a:rPr>
              <a:t> [</a:t>
            </a:r>
            <a:r>
              <a:rPr lang="fr-CA" sz="1200" cap="small" dirty="0">
                <a:solidFill>
                  <a:srgbClr val="000000"/>
                </a:solidFill>
                <a:effectLst/>
                <a:latin typeface="Calibri" panose="020F0502020204030204" pitchFamily="34" charset="0"/>
                <a:ea typeface="Noto Sans Symbols"/>
                <a:cs typeface="Noto Sans Symbols"/>
              </a:rPr>
              <a:t>en anglais seulement</a:t>
            </a:r>
            <a:r>
              <a:rPr lang="fr-CA" sz="1200" dirty="0">
                <a:solidFill>
                  <a:srgbClr val="000000"/>
                </a:solidFill>
                <a:effectLst/>
                <a:latin typeface="Calibri" panose="020F0502020204030204" pitchFamily="34" charset="0"/>
                <a:ea typeface="Noto Sans Symbols"/>
                <a:cs typeface="Noto Sans Symbols"/>
              </a:rPr>
              <a:t>] qui a été publiée dans le journal </a:t>
            </a:r>
            <a:r>
              <a:rPr lang="fr-CA" sz="1200" i="1" dirty="0">
                <a:solidFill>
                  <a:srgbClr val="000000"/>
                </a:solidFill>
                <a:effectLst/>
                <a:latin typeface="Calibri" panose="020F0502020204030204" pitchFamily="34" charset="0"/>
                <a:ea typeface="Noto Sans Symbols"/>
                <a:cs typeface="Noto Sans Symbols"/>
              </a:rPr>
              <a:t>Nature </a:t>
            </a:r>
            <a:r>
              <a:rPr lang="fr-CA" sz="1200" dirty="0">
                <a:solidFill>
                  <a:srgbClr val="000000"/>
                </a:solidFill>
                <a:effectLst/>
                <a:latin typeface="Calibri" panose="020F0502020204030204" pitchFamily="34" charset="0"/>
                <a:ea typeface="Noto Sans Symbols"/>
                <a:cs typeface="Noto Sans Symbols"/>
              </a:rPr>
              <a:t>et qui est adressée à leurs concitoyens de la Terre en prévision de la conférence Stockholm+50. La lettre rappelle le message de Menton qui, à l’époque, avait été signé par 2 200 scientifiques avant la conférence de Stockholm de 1972 et qui visait à attirer l’attention des terriens sur la crise environnementale qui menaçait l’humanité. Les auteurs de la lettre de 2022 invitent tous les universitaires et non‑universitaires à appuyer leur démarche. </a:t>
            </a:r>
            <a:endParaRPr lang="en-US" sz="1200" dirty="0">
              <a:effectLst/>
              <a:latin typeface="Noto Sans Symbols"/>
              <a:ea typeface="Noto Sans Symbols"/>
              <a:cs typeface="Noto Sans Symbols"/>
            </a:endParaRPr>
          </a:p>
        </p:txBody>
      </p:sp>
    </p:spTree>
    <p:extLst>
      <p:ext uri="{BB962C8B-B14F-4D97-AF65-F5344CB8AC3E}">
        <p14:creationId xmlns:p14="http://schemas.microsoft.com/office/powerpoint/2010/main" val="11741893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1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7"/>
</p:tagLst>
</file>

<file path=ppt/tags/tag29.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12A7EDC521E2499BE3DDEA49EFF97C" ma:contentTypeVersion="1" ma:contentTypeDescription="Create a new document." ma:contentTypeScope="" ma:versionID="516dc743d10515e8977b67cc0320ed9e">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F27CB6-B286-45B5-B083-078AB358DA55}">
  <ds:schemaRefs>
    <ds:schemaRef ds:uri="http://purl.org/dc/dcmitype/"/>
    <ds:schemaRef ds:uri="http://purl.org/dc/terms/"/>
    <ds:schemaRef ds:uri="http://schemas.microsoft.com/office/2006/documentManagement/types"/>
    <ds:schemaRef ds:uri="http://schemas.microsoft.com/office/infopath/2007/PartnerControls"/>
    <ds:schemaRef ds:uri="http://purl.org/dc/elements/1.1/"/>
    <ds:schemaRef ds:uri="http://www.w3.org/XML/1998/namespace"/>
    <ds:schemaRef ds:uri="http://schemas.openxmlformats.org/package/2006/metadata/core-propertie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E070CC45-D022-4551-BDB4-C6B4C3EB0722}">
  <ds:schemaRefs>
    <ds:schemaRef ds:uri="http://schemas.microsoft.com/sharepoint/v3/contenttype/forms"/>
  </ds:schemaRefs>
</ds:datastoreItem>
</file>

<file path=customXml/itemProps3.xml><?xml version="1.0" encoding="utf-8"?>
<ds:datastoreItem xmlns:ds="http://schemas.openxmlformats.org/officeDocument/2006/customXml" ds:itemID="{254DC868-5399-41C5-9950-A92B803BA6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15663</TotalTime>
  <Words>1064</Words>
  <Application>Microsoft Office PowerPoint</Application>
  <PresentationFormat>Letter Paper (8.5x11 in)</PresentationFormat>
  <Paragraphs>57</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Calibri</vt:lpstr>
      <vt:lpstr>Calibri Light</vt:lpstr>
      <vt:lpstr>Courier New</vt:lpstr>
      <vt:lpstr>Noto Sans Symbols</vt:lpstr>
      <vt:lpstr>Times New Roman</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Gagnon, Caroline</dc:creator>
  <cp:lastModifiedBy>Delage Larson, Lili-Anne</cp:lastModifiedBy>
  <cp:revision>158</cp:revision>
  <cp:lastPrinted>2019-04-24T14:46:31Z</cp:lastPrinted>
  <dcterms:created xsi:type="dcterms:W3CDTF">2019-02-25T13:14:45Z</dcterms:created>
  <dcterms:modified xsi:type="dcterms:W3CDTF">2022-06-10T16:38:20Z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0x010100E212A7EDC521E2499BE3DDEA49EFF97C</vt:lpwstr>
  </property>
</Properties>
</file>